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7" r:id="rId9"/>
    <p:sldId id="266" r:id="rId10"/>
    <p:sldId id="260" r:id="rId11"/>
    <p:sldId id="261" r:id="rId12"/>
    <p:sldId id="262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2DBB-ACAF-44B8-92B0-11D2D81277B3}" type="datetime1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2355-FE8C-4319-AEAA-177477E9C050}" type="datetime1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B90-DDF2-42F6-8146-5C5C20AAC0FD}" type="datetime1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3FD-3395-4121-B0FC-EF2455774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48E8-D66E-4B79-AB42-A710227649D6}" type="datetime1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12/19/2012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35AB-7D8C-42E8-9663-DE05755A2BA2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3F0-5520-4A23-BFAC-8610E3DCF093}" type="datetime1">
              <a:rPr lang="en-US" smtClean="0"/>
              <a:pPr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2FB4A5-83C2-40AB-851E-9C7C0F476288}" type="datetime1">
              <a:rPr lang="en-US" smtClean="0"/>
              <a:pPr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asdf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Portugalsk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youtube.com/watch?v=1YriVM8sC7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27784" y="4725144"/>
            <a:ext cx="3672408" cy="882119"/>
          </a:xfrm>
        </p:spPr>
        <p:txBody>
          <a:bodyPr/>
          <a:lstStyle/>
          <a:p>
            <a:r>
              <a:rPr lang="cs-CZ" dirty="0" smtClean="0"/>
              <a:t>Vypracoval Martin </a:t>
            </a:r>
            <a:r>
              <a:rPr lang="cs-CZ" dirty="0" err="1" smtClean="0"/>
              <a:t>Vincens</a:t>
            </a:r>
            <a:endParaRPr lang="cs-CZ" dirty="0" smtClean="0"/>
          </a:p>
          <a:p>
            <a:r>
              <a:rPr lang="cs-CZ" dirty="0" smtClean="0"/>
              <a:t>Gymnázium Havlíčkův Brod</a:t>
            </a:r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052737"/>
            <a:ext cx="7175351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cs-CZ" dirty="0" smtClean="0"/>
              <a:t>PORTUGALSKO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896"/>
            <a:ext cx="2467339" cy="18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0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Podnebí</a:t>
            </a: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942437" y="1700808"/>
            <a:ext cx="7200800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mediteránní/středomořské podnebí</a:t>
            </a:r>
          </a:p>
          <a:p>
            <a:r>
              <a:rPr lang="cs-CZ" dirty="0" smtClean="0"/>
              <a:t>výrazný vliv Atlantiku</a:t>
            </a:r>
          </a:p>
          <a:p>
            <a:r>
              <a:rPr lang="cs-CZ" dirty="0" smtClean="0"/>
              <a:t>letní teploty dosahují 25-27 ºC</a:t>
            </a:r>
          </a:p>
          <a:p>
            <a:r>
              <a:rPr lang="cs-CZ" dirty="0" smtClean="0"/>
              <a:t>zimní teploty se pohybují kolem 11 ºC</a:t>
            </a:r>
          </a:p>
          <a:p>
            <a:r>
              <a:rPr lang="cs-CZ" dirty="0" smtClean="0"/>
              <a:t>nejvíce srážek –</a:t>
            </a:r>
            <a:r>
              <a:rPr lang="en-US" dirty="0" smtClean="0"/>
              <a:t> hors</a:t>
            </a:r>
            <a:r>
              <a:rPr lang="cs-CZ" dirty="0" err="1" smtClean="0"/>
              <a:t>ké</a:t>
            </a:r>
            <a:r>
              <a:rPr lang="cs-CZ" dirty="0" smtClean="0"/>
              <a:t> oblasti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20" y="4237176"/>
            <a:ext cx="3379034" cy="22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Obyvatelstvo</a:t>
            </a: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942436" y="1844824"/>
            <a:ext cx="7878035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převážná většina (98</a:t>
            </a:r>
            <a:r>
              <a:rPr lang="en-US" dirty="0" smtClean="0"/>
              <a:t>%</a:t>
            </a:r>
            <a:r>
              <a:rPr lang="cs-CZ" dirty="0" smtClean="0"/>
              <a:t>) obyvatel jsou etničtí Portugalci</a:t>
            </a:r>
          </a:p>
          <a:p>
            <a:r>
              <a:rPr lang="cs-CZ" dirty="0" smtClean="0"/>
              <a:t>nejvíce cizinců pochází z Angoly, Brazílie a Kapverdských ostrovů</a:t>
            </a:r>
          </a:p>
          <a:p>
            <a:r>
              <a:rPr lang="cs-CZ" dirty="0" smtClean="0"/>
              <a:t>!2/3! obyvatel žijí na venkově</a:t>
            </a:r>
          </a:p>
          <a:p>
            <a:r>
              <a:rPr lang="cs-CZ" dirty="0" smtClean="0"/>
              <a:t>kolem 95</a:t>
            </a:r>
            <a:r>
              <a:rPr lang="en-US" dirty="0" smtClean="0"/>
              <a:t>%</a:t>
            </a:r>
            <a:r>
              <a:rPr lang="cs-CZ" dirty="0" smtClean="0"/>
              <a:t> obyvatel se hlásí ke katolictví</a:t>
            </a:r>
          </a:p>
          <a:p>
            <a:r>
              <a:rPr lang="cs-CZ" dirty="0" smtClean="0"/>
              <a:t>alarmující se je vysoká negramotnost – asi 15</a:t>
            </a:r>
            <a:r>
              <a:rPr lang="en-US" dirty="0"/>
              <a:t> </a:t>
            </a:r>
            <a:r>
              <a:rPr lang="en-US" dirty="0" smtClean="0"/>
              <a:t>%</a:t>
            </a:r>
            <a:r>
              <a:rPr lang="cs-CZ" dirty="0" smtClean="0"/>
              <a:t> populace</a:t>
            </a:r>
          </a:p>
          <a:p>
            <a:endParaRPr lang="cs-CZ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4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Hospodářství</a:t>
            </a: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942436" y="1844824"/>
            <a:ext cx="7878036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zemědělsko-průmyslový stát se zásobou nerostných surovin (wolfram, cín, uran, černé uhlí, měď, stříbro, kaolin, sůl, mramor), nemá však ropu a zemní plyn</a:t>
            </a:r>
          </a:p>
          <a:p>
            <a:r>
              <a:rPr lang="cs-CZ" dirty="0" smtClean="0"/>
              <a:t>nejvýznamnější střediska průmyslu: Lisabon a Porto</a:t>
            </a:r>
          </a:p>
          <a:p>
            <a:r>
              <a:rPr lang="cs-CZ" dirty="0" smtClean="0"/>
              <a:t>pěstuje se pšenice, cukrová řepa, olivy, ovoce</a:t>
            </a:r>
          </a:p>
          <a:p>
            <a:r>
              <a:rPr lang="cs-CZ" dirty="0" smtClean="0"/>
              <a:t>turistický ruch: Lisabon, Porto, </a:t>
            </a:r>
            <a:r>
              <a:rPr lang="cs-CZ" dirty="0" err="1" smtClean="0"/>
              <a:t>Algarve</a:t>
            </a:r>
            <a:r>
              <a:rPr lang="cs-CZ" dirty="0" smtClean="0"/>
              <a:t>, Madeira, Azory</a:t>
            </a:r>
          </a:p>
          <a:p>
            <a:r>
              <a:rPr lang="cs-CZ" dirty="0" smtClean="0"/>
              <a:t>expanze hospodářství po vstupu do EU</a:t>
            </a:r>
          </a:p>
          <a:p>
            <a:r>
              <a:rPr lang="cs-CZ" dirty="0" smtClean="0"/>
              <a:t>v posledních 2 letech velké ekonomické problémy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en-GB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208"/>
            <a:ext cx="9144000" cy="12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6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Známé tváře</a:t>
            </a: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942437" y="1844824"/>
            <a:ext cx="7200800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Amália</a:t>
            </a:r>
            <a:r>
              <a:rPr lang="cs-CZ" dirty="0"/>
              <a:t> </a:t>
            </a:r>
            <a:r>
              <a:rPr lang="cs-CZ" dirty="0" err="1" smtClean="0"/>
              <a:t>Rodrigues</a:t>
            </a:r>
            <a:endParaRPr lang="cs-CZ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62" y="2024646"/>
            <a:ext cx="2815961" cy="37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Známé tváře</a:t>
            </a: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942437" y="1844824"/>
            <a:ext cx="7200800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Cristiano</a:t>
            </a:r>
            <a:r>
              <a:rPr lang="cs-CZ" dirty="0"/>
              <a:t> </a:t>
            </a:r>
            <a:r>
              <a:rPr lang="cs-CZ" dirty="0" smtClean="0"/>
              <a:t>Ronaldo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16" y="1907704"/>
            <a:ext cx="254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Zajímavosti</a:t>
            </a: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942437" y="1844824"/>
            <a:ext cx="7200800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1094837" y="1556792"/>
            <a:ext cx="7200800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nejlidnatější zemí světa užívající portugalštinu není Portugalsko, ale Brazílie</a:t>
            </a:r>
          </a:p>
          <a:p>
            <a:r>
              <a:rPr lang="cs-CZ" dirty="0" smtClean="0"/>
              <a:t>Portugalsko je světovou velmocí v produkci korku</a:t>
            </a:r>
          </a:p>
          <a:p>
            <a:r>
              <a:rPr lang="cs-CZ" dirty="0" smtClean="0"/>
              <a:t>národní aerolinie patří k nejbezpečnějším v Evropě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67989"/>
            <a:ext cx="3492650" cy="279510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84" y="3737248"/>
            <a:ext cx="1491834" cy="225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Zdroje</a:t>
            </a: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1094837" y="1556792"/>
            <a:ext cx="7200800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Nejkrásnější města světa, REBO PRODUCTIONS, 2005</a:t>
            </a:r>
          </a:p>
          <a:p>
            <a:r>
              <a:rPr lang="cs-CZ" dirty="0" smtClean="0"/>
              <a:t>Lexikon zemí světa, Kartografie Praha, 2005</a:t>
            </a:r>
          </a:p>
          <a:p>
            <a:r>
              <a:rPr lang="cs-CZ" dirty="0" smtClean="0"/>
              <a:t>SVĚT, </a:t>
            </a:r>
            <a:r>
              <a:rPr lang="cs-CZ" dirty="0" err="1" smtClean="0"/>
              <a:t>Euromedia</a:t>
            </a:r>
            <a:r>
              <a:rPr lang="cs-CZ" dirty="0" smtClean="0"/>
              <a:t> Group, 2006</a:t>
            </a:r>
          </a:p>
          <a:p>
            <a:r>
              <a:rPr lang="cs-CZ" dirty="0" smtClean="0"/>
              <a:t>100 největších přírodních katastrof, REBO PRODUCTIONS, 2006</a:t>
            </a:r>
          </a:p>
          <a:p>
            <a:r>
              <a:rPr lang="en-GB" dirty="0">
                <a:hlinkClick r:id="rId2"/>
              </a:rPr>
              <a:t>http://cs.wikipedia.org/wiki/Portugalsko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3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942437" y="1844824"/>
            <a:ext cx="7200800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cs-CZ" sz="4800" dirty="0" smtClean="0"/>
              <a:t>Děkuji Vám za pozornost a přeji hezký zbytek dne!</a:t>
            </a:r>
            <a:endParaRPr lang="cs-CZ" sz="4800" dirty="0" smtClean="0">
              <a:solidFill>
                <a:srgbClr val="FF0000"/>
              </a:solidFill>
            </a:endParaRPr>
          </a:p>
          <a:p>
            <a:pPr algn="ctr"/>
            <a:endParaRPr lang="en-GB" sz="4800" dirty="0"/>
          </a:p>
        </p:txBody>
      </p:sp>
      <p:sp>
        <p:nvSpPr>
          <p:cNvPr id="9" name="Veselý obličej 8"/>
          <p:cNvSpPr/>
          <p:nvPr/>
        </p:nvSpPr>
        <p:spPr>
          <a:xfrm>
            <a:off x="3923928" y="3918990"/>
            <a:ext cx="1440160" cy="1584176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0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Obsah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6400800" cy="3474720"/>
          </a:xfrm>
        </p:spPr>
        <p:txBody>
          <a:bodyPr/>
          <a:lstStyle/>
          <a:p>
            <a:r>
              <a:rPr lang="cs-CZ" dirty="0" smtClean="0"/>
              <a:t>geografický úvod</a:t>
            </a:r>
          </a:p>
          <a:p>
            <a:r>
              <a:rPr lang="cs-CZ" dirty="0" smtClean="0"/>
              <a:t>informace o státu</a:t>
            </a:r>
          </a:p>
          <a:p>
            <a:r>
              <a:rPr lang="cs-CZ" dirty="0" smtClean="0"/>
              <a:t>zajímavosti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78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/>
              <a:t>P</a:t>
            </a:r>
            <a:r>
              <a:rPr lang="cs-CZ" dirty="0" smtClean="0"/>
              <a:t>oloha a povrch</a:t>
            </a: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1115616" y="1868001"/>
            <a:ext cx="72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poloha: jihozápadní část Pyrenejského poloostrova</a:t>
            </a:r>
          </a:p>
          <a:p>
            <a:r>
              <a:rPr lang="cs-CZ" dirty="0" smtClean="0"/>
              <a:t>západ Portugalska spíše nížinatý</a:t>
            </a:r>
          </a:p>
          <a:p>
            <a:r>
              <a:rPr lang="cs-CZ" dirty="0" smtClean="0"/>
              <a:t>na severu výběžky </a:t>
            </a:r>
            <a:r>
              <a:rPr lang="cs-CZ" dirty="0" err="1" smtClean="0"/>
              <a:t>Kantabrického</a:t>
            </a:r>
            <a:r>
              <a:rPr lang="cs-CZ" dirty="0" smtClean="0"/>
              <a:t> pohoří</a:t>
            </a:r>
          </a:p>
          <a:p>
            <a:r>
              <a:rPr lang="cs-CZ" dirty="0" smtClean="0"/>
              <a:t>v centrálním Portugalsku nejvyšší pohoří </a:t>
            </a:r>
            <a:r>
              <a:rPr lang="en-GB" dirty="0"/>
              <a:t>Serra da </a:t>
            </a:r>
            <a:r>
              <a:rPr lang="en-GB" dirty="0" smtClean="0"/>
              <a:t>Estrela</a:t>
            </a:r>
            <a:r>
              <a:rPr lang="cs-CZ" dirty="0" smtClean="0"/>
              <a:t>/Sierra de </a:t>
            </a:r>
            <a:r>
              <a:rPr lang="cs-CZ" dirty="0" err="1" smtClean="0"/>
              <a:t>Estrêla</a:t>
            </a:r>
            <a:r>
              <a:rPr lang="en-GB" dirty="0" smtClean="0"/>
              <a:t> </a:t>
            </a:r>
            <a:r>
              <a:rPr lang="cs-CZ" dirty="0" smtClean="0"/>
              <a:t>(1991 m)</a:t>
            </a:r>
          </a:p>
          <a:p>
            <a:endParaRPr lang="cs-CZ" dirty="0" smtClean="0"/>
          </a:p>
          <a:p>
            <a:endParaRPr lang="en-GB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19" y="4293096"/>
            <a:ext cx="2047519" cy="207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Vodstvo</a:t>
            </a: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942437" y="1844824"/>
            <a:ext cx="7200800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řeka Tejo (protéká Lisabonem)</a:t>
            </a:r>
          </a:p>
          <a:p>
            <a:pPr marL="4572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8291"/>
            <a:ext cx="1905000" cy="157162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60874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Vodstvo</a:t>
            </a: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942437" y="1844824"/>
            <a:ext cx="7200800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řeka </a:t>
            </a:r>
            <a:r>
              <a:rPr lang="cs-CZ" dirty="0" err="1" smtClean="0"/>
              <a:t>Douro</a:t>
            </a:r>
            <a:r>
              <a:rPr lang="cs-CZ" dirty="0" smtClean="0"/>
              <a:t> (</a:t>
            </a:r>
            <a:r>
              <a:rPr lang="cs-CZ" dirty="0"/>
              <a:t>protéká </a:t>
            </a:r>
            <a:r>
              <a:rPr lang="cs-CZ" dirty="0" smtClean="0"/>
              <a:t>Portem)</a:t>
            </a:r>
            <a:endParaRPr lang="cs-CZ" dirty="0"/>
          </a:p>
          <a:p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95" y="2996952"/>
            <a:ext cx="1905000" cy="15716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70" y="2636913"/>
            <a:ext cx="3177731" cy="238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Vodstvo</a:t>
            </a: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942437" y="1844824"/>
            <a:ext cx="7200800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řeka </a:t>
            </a:r>
            <a:r>
              <a:rPr lang="cs-CZ" dirty="0" err="1" smtClean="0"/>
              <a:t>Guadiana</a:t>
            </a:r>
            <a:endParaRPr lang="cs-CZ" dirty="0"/>
          </a:p>
          <a:p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1905000" cy="15716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2492896"/>
            <a:ext cx="3310654" cy="24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Základní informace</a:t>
            </a: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1115616" y="2492896"/>
            <a:ext cx="72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en-GB" dirty="0"/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942437" y="1844824"/>
            <a:ext cx="7200800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rozloha: 92 270 km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hlavní město: Lisabon/</a:t>
            </a:r>
            <a:r>
              <a:rPr lang="cs-CZ" dirty="0" err="1" smtClean="0"/>
              <a:t>Lisboa</a:t>
            </a:r>
            <a:endParaRPr lang="cs-CZ" dirty="0" smtClean="0"/>
          </a:p>
          <a:p>
            <a:r>
              <a:rPr lang="cs-CZ" dirty="0" smtClean="0"/>
              <a:t>státní zřízení: republika</a:t>
            </a:r>
          </a:p>
          <a:p>
            <a:r>
              <a:rPr lang="cs-CZ" dirty="0" smtClean="0"/>
              <a:t>počet obyvatel: 10,1 mil.</a:t>
            </a:r>
          </a:p>
          <a:p>
            <a:r>
              <a:rPr lang="cs-CZ" dirty="0" smtClean="0"/>
              <a:t>hustota zalidnění: 110 ob./km</a:t>
            </a:r>
            <a:r>
              <a:rPr lang="cs-CZ" baseline="30000" dirty="0" smtClean="0"/>
              <a:t>2</a:t>
            </a:r>
            <a:endParaRPr lang="cs-CZ" baseline="30000" dirty="0"/>
          </a:p>
          <a:p>
            <a:r>
              <a:rPr lang="cs-CZ" dirty="0" smtClean="0"/>
              <a:t>člen </a:t>
            </a:r>
            <a:r>
              <a:rPr lang="cs-CZ" dirty="0"/>
              <a:t>EU (1986)</a:t>
            </a:r>
          </a:p>
          <a:p>
            <a:r>
              <a:rPr lang="cs-CZ" dirty="0" smtClean="0"/>
              <a:t>měna: euro (1999)</a:t>
            </a:r>
          </a:p>
          <a:p>
            <a:r>
              <a:rPr lang="cs-CZ" dirty="0" smtClean="0"/>
              <a:t>jazyk: portugalština</a:t>
            </a:r>
          </a:p>
          <a:p>
            <a:endParaRPr lang="cs-CZ" dirty="0" smtClean="0"/>
          </a:p>
          <a:p>
            <a:endParaRPr lang="cs-CZ" dirty="0" smtClean="0">
              <a:solidFill>
                <a:srgbClr val="FF00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40761"/>
            <a:ext cx="1356403" cy="9042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925984"/>
            <a:ext cx="148292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Lisabon</a:t>
            </a:r>
            <a:endParaRPr lang="en-GB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942437" y="2924944"/>
            <a:ext cx="7200800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asi 650 000 obyvatel</a:t>
            </a:r>
          </a:p>
          <a:p>
            <a:r>
              <a:rPr lang="cs-CZ" dirty="0" smtClean="0"/>
              <a:t>údajně ho měl založit Odysseus</a:t>
            </a:r>
          </a:p>
          <a:p>
            <a:r>
              <a:rPr lang="cs-CZ" dirty="0" smtClean="0"/>
              <a:t>historický, kulturní a ekonomický předěl mezi Evropou a Amerikou</a:t>
            </a:r>
          </a:p>
          <a:p>
            <a:r>
              <a:rPr lang="cs-CZ" dirty="0" smtClean="0"/>
              <a:t>známé jsou tzv. melodie fado - </a:t>
            </a:r>
            <a:r>
              <a:rPr lang="cs-CZ" dirty="0" smtClean="0">
                <a:hlinkClick r:id="rId2"/>
              </a:rPr>
              <a:t>ukázka</a:t>
            </a:r>
            <a:endParaRPr lang="cs-CZ" dirty="0" smtClean="0"/>
          </a:p>
          <a:p>
            <a:r>
              <a:rPr lang="cs-CZ" dirty="0" smtClean="0"/>
              <a:t>r. 1755 bylo město zasaženo silným zemětřesením -</a:t>
            </a:r>
            <a:r>
              <a:rPr lang="en-US" dirty="0" smtClean="0"/>
              <a:t>&gt;</a:t>
            </a:r>
            <a:r>
              <a:rPr lang="cs-CZ" dirty="0" smtClean="0"/>
              <a:t> 100 000 obětí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" y="1637238"/>
            <a:ext cx="9144000" cy="11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 txBox="1">
            <a:spLocks/>
          </p:cNvSpPr>
          <p:nvPr/>
        </p:nvSpPr>
        <p:spPr>
          <a:xfrm>
            <a:off x="1187624" y="76470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dirty="0" smtClean="0"/>
              <a:t>Správní členění</a:t>
            </a:r>
            <a:endParaRPr lang="en-GB" dirty="0"/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942437" y="1844824"/>
            <a:ext cx="7200800" cy="41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správní členění: 18 krajů + 2 autonomní </a:t>
            </a:r>
            <a:r>
              <a:rPr lang="cs-CZ" dirty="0" smtClean="0"/>
              <a:t>oblasti (Azory, Madeira)</a:t>
            </a: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62547"/>
              </p:ext>
            </p:extLst>
          </p:nvPr>
        </p:nvGraphicFramePr>
        <p:xfrm>
          <a:off x="1259632" y="2902524"/>
          <a:ext cx="4104455" cy="2398684"/>
        </p:xfrm>
        <a:graphic>
          <a:graphicData uri="http://schemas.openxmlformats.org/drawingml/2006/table">
            <a:tbl>
              <a:tblPr/>
              <a:tblGrid>
                <a:gridCol w="692947"/>
                <a:gridCol w="1467293"/>
                <a:gridCol w="77578"/>
                <a:gridCol w="570494"/>
                <a:gridCol w="1296143"/>
              </a:tblGrid>
              <a:tr h="25766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1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Lisabon</a:t>
                      </a:r>
                      <a:endParaRPr lang="en-GB" sz="10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10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Guarda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766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2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Leiria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11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>
                          <a:solidFill>
                            <a:srgbClr val="BA0000"/>
                          </a:solidFill>
                          <a:effectLst/>
                        </a:rPr>
                        <a:t>Coimbra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766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3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Santarém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12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Aveiro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766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4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Setúbal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13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Viseu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766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5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Beja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14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Bragança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766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6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>
                          <a:solidFill>
                            <a:srgbClr val="BA0000"/>
                          </a:solidFill>
                          <a:effectLst/>
                        </a:rPr>
                        <a:t>Faro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15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>
                          <a:solidFill>
                            <a:srgbClr val="BA0000"/>
                          </a:solidFill>
                          <a:effectLst/>
                        </a:rPr>
                        <a:t>Vila Real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766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7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Évora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16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>
                          <a:solidFill>
                            <a:srgbClr val="BA0000"/>
                          </a:solidFill>
                          <a:effectLst/>
                        </a:rPr>
                        <a:t>Porto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766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8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Portalegre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17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>
                          <a:solidFill>
                            <a:srgbClr val="BA0000"/>
                          </a:solidFill>
                          <a:effectLst/>
                        </a:rPr>
                        <a:t>Braga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7388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9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Castelo</a:t>
                      </a:r>
                      <a:r>
                        <a:rPr lang="en-GB" sz="1000" b="1" u="none" strike="noStrike" dirty="0">
                          <a:solidFill>
                            <a:srgbClr val="BA0000"/>
                          </a:solidFill>
                          <a:effectLst/>
                        </a:rPr>
                        <a:t> </a:t>
                      </a:r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Branco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18</a:t>
                      </a: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Viana</a:t>
                      </a:r>
                      <a:r>
                        <a:rPr lang="en-GB" sz="1000" b="1" u="none" strike="noStrike" dirty="0">
                          <a:solidFill>
                            <a:srgbClr val="BA0000"/>
                          </a:solidFill>
                          <a:effectLst/>
                        </a:rPr>
                        <a:t> do </a:t>
                      </a:r>
                      <a:r>
                        <a:rPr lang="en-GB" sz="1000" b="1" u="none" strike="noStrike" dirty="0" err="1">
                          <a:solidFill>
                            <a:srgbClr val="BA0000"/>
                          </a:solidFill>
                          <a:effectLst/>
                        </a:rPr>
                        <a:t>Castelo</a:t>
                      </a:r>
                      <a:endParaRPr lang="en-GB" sz="1000" dirty="0">
                        <a:effectLst/>
                      </a:endParaRPr>
                    </a:p>
                  </a:txBody>
                  <a:tcPr marL="26089" marR="26089" marT="26089" marB="260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06" y="2492896"/>
            <a:ext cx="1609523" cy="324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222</TotalTime>
  <Words>417</Words>
  <Application>Microsoft Office PowerPoint</Application>
  <PresentationFormat>Předvádění na obrazovce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Aerodynamika</vt:lpstr>
      <vt:lpstr>PORTUGALSKO</vt:lpstr>
      <vt:lpstr>Obsah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PORTUGALSKO</dc:title>
  <dc:creator>Marťos</dc:creator>
  <cp:lastModifiedBy>Marťos</cp:lastModifiedBy>
  <cp:revision>54</cp:revision>
  <dcterms:created xsi:type="dcterms:W3CDTF">2012-12-19T14:30:14Z</dcterms:created>
  <dcterms:modified xsi:type="dcterms:W3CDTF">2012-12-19T18:13:14Z</dcterms:modified>
</cp:coreProperties>
</file>