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59" r:id="rId6"/>
    <p:sldId id="257" r:id="rId7"/>
    <p:sldId id="272" r:id="rId8"/>
    <p:sldId id="262" r:id="rId9"/>
    <p:sldId id="274" r:id="rId10"/>
    <p:sldId id="275" r:id="rId11"/>
    <p:sldId id="273" r:id="rId12"/>
    <p:sldId id="276" r:id="rId13"/>
    <p:sldId id="269" r:id="rId14"/>
    <p:sldId id="270" r:id="rId15"/>
    <p:sldId id="271" r:id="rId16"/>
    <p:sldId id="268" r:id="rId17"/>
    <p:sldId id="266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9743-6E55-4C73-BFE7-0FE8F0A0AAEC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F8491-D1D4-460A-A086-C5CF977490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D714FC-9EA2-46DC-B089-C08B1707EE28}" type="datetimeFigureOut">
              <a:rPr lang="cs-CZ" smtClean="0"/>
              <a:pPr/>
              <a:t>26.2.2013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155B2AC-D2D1-42E7-B10F-E53C85D125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9900592" cy="2479160"/>
          </a:xfrm>
        </p:spPr>
        <p:txBody>
          <a:bodyPr/>
          <a:lstStyle/>
          <a:p>
            <a:r>
              <a:rPr lang="cs-CZ" sz="13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Rakousko</a:t>
            </a:r>
            <a:endParaRPr lang="cs-CZ" sz="13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8064" y="4941168"/>
            <a:ext cx="3995936" cy="1916832"/>
          </a:xfrm>
        </p:spPr>
        <p:txBody>
          <a:bodyPr>
            <a:normAutofit/>
          </a:bodyPr>
          <a:lstStyle/>
          <a:p>
            <a:r>
              <a:rPr lang="cs-CZ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Veronika Šturcová</a:t>
            </a:r>
          </a:p>
          <a:p>
            <a:r>
              <a:rPr lang="cs-CZ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Druhá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914400"/>
          </a:xfrm>
        </p:spPr>
        <p:txBody>
          <a:bodyPr/>
          <a:lstStyle/>
          <a:p>
            <a:r>
              <a:rPr lang="cs-CZ" dirty="0" smtClean="0"/>
              <a:t>Další města</a:t>
            </a:r>
            <a:endParaRPr lang="cs-CZ" dirty="0"/>
          </a:p>
        </p:txBody>
      </p:sp>
      <p:pic>
        <p:nvPicPr>
          <p:cNvPr id="33794" name="Picture 2" descr="http://rakousko.svetadily.cz/userfiles/image/clanky/rakousko/mapa-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0768"/>
            <a:ext cx="6202185" cy="42831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1628800"/>
            <a:ext cx="22674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10000"/>
                  </a:schemeClr>
                </a:solidFill>
              </a:rPr>
              <a:t> Štýrský Hradec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10000"/>
                  </a:schemeClr>
                </a:solidFill>
              </a:rPr>
              <a:t> Linec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10000"/>
                  </a:schemeClr>
                </a:solidFill>
              </a:rPr>
              <a:t> Salzburg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10000"/>
                  </a:schemeClr>
                </a:solidFill>
              </a:rPr>
              <a:t> Innsbruck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6">
                    <a:lumMod val="10000"/>
                  </a:schemeClr>
                </a:solidFill>
              </a:rPr>
              <a:t>Klagenfurt</a:t>
            </a:r>
            <a:endParaRPr lang="cs-CZ" sz="24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9144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Významné řeky, hory a jezera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556792"/>
            <a:ext cx="3937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</a:rPr>
              <a:t> Nejvyšší hora – </a:t>
            </a:r>
            <a:r>
              <a:rPr lang="cs-CZ" dirty="0" err="1" smtClean="0">
                <a:solidFill>
                  <a:schemeClr val="accent6">
                    <a:lumMod val="10000"/>
                  </a:schemeClr>
                </a:solidFill>
              </a:rPr>
              <a:t>Großglockner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latin typeface="+mj-lt"/>
              </a:rPr>
              <a:t>3798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</a:rPr>
              <a:t> m </a:t>
            </a:r>
          </a:p>
          <a:p>
            <a:endParaRPr lang="cs-CZ" dirty="0">
              <a:solidFill>
                <a:schemeClr val="accent6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31746" name="Picture 2" descr="Soubor:Grossglockner from S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539552" y="3140968"/>
            <a:ext cx="22683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10000"/>
                  </a:schemeClr>
                </a:solidFill>
              </a:rPr>
              <a:t>  Neziderské jezero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10000"/>
                  </a:schemeClr>
                </a:solidFill>
              </a:rPr>
              <a:t>  Bodamské jezero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10000"/>
                  </a:schemeClr>
                </a:solidFill>
              </a:rPr>
              <a:t>  Atterské jezero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5576" y="5013176"/>
            <a:ext cx="100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10000"/>
                  </a:schemeClr>
                </a:solidFill>
              </a:rPr>
              <a:t>  Dunaj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10000"/>
                  </a:schemeClr>
                </a:solidFill>
              </a:rPr>
              <a:t>  Rýn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6">
                    <a:lumMod val="10000"/>
                  </a:schemeClr>
                </a:solidFill>
              </a:rPr>
              <a:t>  Lech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5576" y="4581128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>
                <a:solidFill>
                  <a:schemeClr val="accent6">
                    <a:lumMod val="10000"/>
                  </a:schemeClr>
                </a:solidFill>
              </a:rPr>
              <a:t>ŘEKY</a:t>
            </a:r>
            <a:endParaRPr lang="cs-CZ" sz="2400" u="sng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2636912"/>
            <a:ext cx="11977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>
                <a:solidFill>
                  <a:schemeClr val="accent6">
                    <a:lumMod val="10000"/>
                  </a:schemeClr>
                </a:solidFill>
              </a:rPr>
              <a:t>JEZERA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772400" cy="914400"/>
          </a:xfrm>
        </p:spPr>
        <p:txBody>
          <a:bodyPr/>
          <a:lstStyle/>
          <a:p>
            <a:r>
              <a:rPr lang="cs-CZ" sz="4400" dirty="0" smtClean="0"/>
              <a:t>Památky UNESCO</a:t>
            </a:r>
            <a:endParaRPr lang="cs-CZ" sz="4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27784" y="908720"/>
            <a:ext cx="337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Historické centrum Vídně</a:t>
            </a:r>
          </a:p>
        </p:txBody>
      </p:sp>
      <p:pic>
        <p:nvPicPr>
          <p:cNvPr id="4" name="Obrázek 3" descr="C:\Users\Verunka\Desktop\Fotky\Vídeň 2009\P10106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6004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http://www.alpenstock.cz/archiv2/viden/s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81736"/>
            <a:ext cx="4049291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Soubor:Oper z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93096"/>
            <a:ext cx="367240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C:\Users\Verunka\Desktop\Fotky\Vídeň 2009\P10106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403231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83768" y="332656"/>
            <a:ext cx="31994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Kulturní krajina </a:t>
            </a:r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Wachau</a:t>
            </a:r>
            <a:endParaRPr lang="cs-CZ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1026" name="Picture 2" descr="90523_vikZahr_dunaj (dunaj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7923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90523_vikZahr_dunaj_spitz (spitz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1"/>
            <a:ext cx="3240360" cy="246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2771800" y="3284984"/>
            <a:ext cx="33329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Semmeringská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železnice</a:t>
            </a:r>
          </a:p>
          <a:p>
            <a:endParaRPr lang="cs-CZ" dirty="0"/>
          </a:p>
        </p:txBody>
      </p:sp>
      <p:pic>
        <p:nvPicPr>
          <p:cNvPr id="1030" name="Picture 6" descr="http://www.pamiatkyunesco.szm.com/rakusko/semering_zeleznica/1116_044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4074623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rakousko.svetadily.cz/userfiles/image/clanky/rakousko/ck-neon-dedictvi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005064"/>
            <a:ext cx="4574282" cy="274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88640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Kulturní krajina Solné komory, </a:t>
            </a:r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Hallstattu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a Dachsteinu</a:t>
            </a:r>
            <a:endParaRPr lang="cs-CZ" sz="2400" dirty="0"/>
          </a:p>
        </p:txBody>
      </p:sp>
      <p:pic>
        <p:nvPicPr>
          <p:cNvPr id="27654" name="Picture 6" descr="C:\Users\Verunka\Desktop\Hallstatt - Solné doly, jezero a unikátní kostnice - Cestopisy_files\Hallstatt12-nah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137639" cy="23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Obertra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7"/>
            <a:ext cx="392633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2195736" y="3501008"/>
            <a:ext cx="4766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Kulturní krajina Neziderského jezera</a:t>
            </a:r>
          </a:p>
          <a:p>
            <a:endParaRPr lang="cs-CZ" sz="2400" dirty="0"/>
          </a:p>
        </p:txBody>
      </p:sp>
      <p:pic>
        <p:nvPicPr>
          <p:cNvPr id="27659" name="Picture 11" descr="Soubor:Austria Neusiedlersee fly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61368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1" name="Picture 13" descr="http://rakousko.svetadily.cz/userfiles/image/clanky/rakousko/ck-neon-dedictvi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364347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0"/>
            <a:ext cx="21066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Štýrský Hradec</a:t>
            </a:r>
          </a:p>
          <a:p>
            <a:endParaRPr lang="cs-CZ" dirty="0"/>
          </a:p>
        </p:txBody>
      </p:sp>
      <p:pic>
        <p:nvPicPr>
          <p:cNvPr id="30722" name="Picture 2" descr="Soubor:GrazerRathaus-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104456" cy="270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897462" y="3202247"/>
            <a:ext cx="13035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Salzburg</a:t>
            </a:r>
          </a:p>
          <a:p>
            <a:endParaRPr lang="cs-CZ" dirty="0"/>
          </a:p>
        </p:txBody>
      </p:sp>
      <p:pic>
        <p:nvPicPr>
          <p:cNvPr id="30724" name="Picture 4" descr="http://www.rakouskoweb.cz/wp-content/gallery/salzburg/salzbur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64989"/>
            <a:ext cx="4392488" cy="292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www.rakouskoweb.cz/wp-content/gallery/salzburg/salzburg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4/47/Sch%C3%B6nbrunn_Palac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2915816" y="260648"/>
            <a:ext cx="28456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10000"/>
                  </a:schemeClr>
                </a:solidFill>
              </a:rPr>
              <a:t>SCHÖNBRUNN</a:t>
            </a:r>
          </a:p>
          <a:p>
            <a:endParaRPr lang="cs-CZ" dirty="0"/>
          </a:p>
        </p:txBody>
      </p:sp>
      <p:pic>
        <p:nvPicPr>
          <p:cNvPr id="10" name="Obrázek 9" descr="C:\Users\Verunka\Desktop\Fotky\Víden 2011\P10701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730">
            <a:off x="4902452" y="3815476"/>
            <a:ext cx="3923706" cy="2728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http://www.taborymamut.cz/112_informace/glorie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2258">
            <a:off x="278994" y="3612321"/>
            <a:ext cx="4483817" cy="282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914400"/>
          </a:xfrm>
        </p:spPr>
        <p:txBody>
          <a:bodyPr/>
          <a:lstStyle/>
          <a:p>
            <a:r>
              <a:rPr lang="cs-CZ" sz="4400" dirty="0" smtClean="0"/>
              <a:t>Osobnosti</a:t>
            </a:r>
            <a:endParaRPr lang="cs-CZ" sz="4400" dirty="0"/>
          </a:p>
        </p:txBody>
      </p:sp>
      <p:pic>
        <p:nvPicPr>
          <p:cNvPr id="23554" name="Picture 2" descr="http://upload.wikimedia.org/wikipedia/commons/thumb/d/d8/Klimt.jpg/220px-Kli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638565" cy="468052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1556792"/>
            <a:ext cx="37949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Gustav </a:t>
            </a:r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Klimt</a:t>
            </a:r>
            <a:endParaRPr lang="cs-CZ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Wolfgang Amadeus Mozart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Sigmund </a:t>
            </a:r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Freud</a:t>
            </a:r>
            <a:endParaRPr lang="cs-CZ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cs-CZ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Arnold </a:t>
            </a:r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Schwarzenegger</a:t>
            </a:r>
            <a:endParaRPr lang="cs-CZ" sz="2400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23556" name="Picture 4" descr="http://www.biography.com/imported/images/Biography/Images/Profiles/M/Wolfgang-Mozart-9417115-2-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1" y="764704"/>
            <a:ext cx="4356991" cy="4356992"/>
          </a:xfrm>
          <a:prstGeom prst="rect">
            <a:avLst/>
          </a:prstGeom>
          <a:noFill/>
        </p:spPr>
      </p:pic>
      <p:pic>
        <p:nvPicPr>
          <p:cNvPr id="23560" name="Picture 8" descr="http://psychologie-psycholog.eu/pics/freud-sigmund-psychologie-psycho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240360" cy="4605448"/>
          </a:xfrm>
          <a:prstGeom prst="rect">
            <a:avLst/>
          </a:prstGeom>
          <a:noFill/>
        </p:spPr>
      </p:pic>
      <p:pic>
        <p:nvPicPr>
          <p:cNvPr id="23558" name="Picture 6" descr="Arnold Schwarzenegger Wallpa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72816"/>
            <a:ext cx="4110336" cy="308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816424" cy="914400"/>
          </a:xfrm>
        </p:spPr>
        <p:txBody>
          <a:bodyPr/>
          <a:lstStyle/>
          <a:p>
            <a:r>
              <a:rPr lang="cs-CZ" sz="4400" dirty="0" smtClean="0"/>
              <a:t>Firmy</a:t>
            </a:r>
            <a:endParaRPr lang="cs-CZ" sz="4400" dirty="0"/>
          </a:p>
        </p:txBody>
      </p:sp>
      <p:pic>
        <p:nvPicPr>
          <p:cNvPr id="22530" name="Picture 2" descr="http://www.vayatour.com/file/image/2011/11/Austrian-Airline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4071776" cy="15841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39552" y="1268760"/>
            <a:ext cx="331885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Austrian </a:t>
            </a:r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Airlines</a:t>
            </a:r>
            <a:endParaRPr lang="cs-CZ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Austro-Tatra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Verlag </a:t>
            </a:r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Carl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Ueberreuter</a:t>
            </a:r>
            <a:endParaRPr lang="cs-CZ" sz="2400" dirty="0" smtClean="0">
              <a:solidFill>
                <a:schemeClr val="tx1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KTM</a:t>
            </a:r>
          </a:p>
          <a:p>
            <a:endParaRPr lang="cs-CZ" dirty="0"/>
          </a:p>
        </p:txBody>
      </p:sp>
      <p:pic>
        <p:nvPicPr>
          <p:cNvPr id="22532" name="Picture 4" descr="http://www.tatra-club.com/graphics/msgboard/16433/full/austro-ta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2773093" cy="2160240"/>
          </a:xfrm>
          <a:prstGeom prst="rect">
            <a:avLst/>
          </a:prstGeom>
          <a:noFill/>
        </p:spPr>
      </p:pic>
      <p:pic>
        <p:nvPicPr>
          <p:cNvPr id="22534" name="Picture 6" descr="http://media-cache-ec1.pinterest.com/avatars/ueberreuter-54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1584176" cy="1584176"/>
          </a:xfrm>
          <a:prstGeom prst="rect">
            <a:avLst/>
          </a:prstGeom>
          <a:noFill/>
        </p:spPr>
      </p:pic>
      <p:pic>
        <p:nvPicPr>
          <p:cNvPr id="22536" name="Picture 8" descr="http://www.motoplanet.cz/uploads/image/ktm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13176"/>
            <a:ext cx="3942054" cy="1546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Zdroje</a:t>
            </a:r>
            <a:endParaRPr lang="cs-CZ" sz="4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2060848"/>
            <a:ext cx="44567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http://cs.wikipedia.org/wiki/Rakousko</a:t>
            </a:r>
          </a:p>
          <a:p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http://rakousko.tripzone.cz/</a:t>
            </a:r>
          </a:p>
          <a:p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http://www.</a:t>
            </a:r>
            <a:r>
              <a:rPr lang="cs-CZ" sz="2000" dirty="0" err="1" smtClean="0">
                <a:solidFill>
                  <a:schemeClr val="tx1">
                    <a:lumMod val="10000"/>
                  </a:schemeClr>
                </a:solidFill>
              </a:rPr>
              <a:t>zemepis.net</a:t>
            </a:r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/</a:t>
            </a:r>
            <a:r>
              <a:rPr lang="cs-CZ" sz="2000" dirty="0" err="1" smtClean="0">
                <a:solidFill>
                  <a:schemeClr val="tx1">
                    <a:lumMod val="10000"/>
                  </a:schemeClr>
                </a:solidFill>
              </a:rPr>
              <a:t>zeme</a:t>
            </a:r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-</a:t>
            </a:r>
            <a:r>
              <a:rPr lang="cs-CZ" sz="2000" dirty="0" err="1" smtClean="0">
                <a:solidFill>
                  <a:schemeClr val="tx1">
                    <a:lumMod val="10000"/>
                  </a:schemeClr>
                </a:solidFill>
              </a:rPr>
              <a:t>rakousko</a:t>
            </a:r>
            <a:endParaRPr lang="cs-CZ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http://www.cestopisy.</a:t>
            </a:r>
            <a:r>
              <a:rPr lang="cs-CZ" sz="2000" dirty="0" err="1" smtClean="0">
                <a:solidFill>
                  <a:schemeClr val="tx1">
                    <a:lumMod val="10000"/>
                  </a:schemeClr>
                </a:solidFill>
              </a:rPr>
              <a:t>net</a:t>
            </a:r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/</a:t>
            </a:r>
          </a:p>
          <a:p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http://www.</a:t>
            </a:r>
            <a:r>
              <a:rPr lang="cs-CZ" sz="2000" dirty="0" err="1" smtClean="0">
                <a:solidFill>
                  <a:schemeClr val="tx1">
                    <a:lumMod val="10000"/>
                  </a:schemeClr>
                </a:solidFill>
              </a:rPr>
              <a:t>google.cz</a:t>
            </a:r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/</a:t>
            </a:r>
            <a:b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</a:rPr>
              <a:t>vlastní fotografie</a:t>
            </a:r>
            <a:endParaRPr lang="cs-CZ" sz="20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914400"/>
          </a:xfrm>
        </p:spPr>
        <p:txBody>
          <a:bodyPr/>
          <a:lstStyle/>
          <a:p>
            <a:r>
              <a:rPr lang="cs-CZ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OBSAH:</a:t>
            </a:r>
            <a:endParaRPr lang="cs-CZ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6234014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200" dirty="0" smtClean="0">
                <a:solidFill>
                  <a:schemeClr val="accent6">
                    <a:lumMod val="10000"/>
                  </a:schemeClr>
                </a:solidFill>
              </a:rPr>
              <a:t> Údaje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solidFill>
                  <a:schemeClr val="tx1">
                    <a:lumMod val="10000"/>
                  </a:schemeClr>
                </a:solidFill>
              </a:rPr>
              <a:t> Administrativní členění Rakouska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solidFill>
                  <a:schemeClr val="accent6">
                    <a:lumMod val="10000"/>
                  </a:schemeClr>
                </a:solidFill>
              </a:rPr>
              <a:t> Státní znak, vlajka a mapa území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solidFill>
                  <a:schemeClr val="accent6">
                    <a:lumMod val="10000"/>
                  </a:schemeClr>
                </a:solidFill>
              </a:rPr>
              <a:t> Města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solidFill>
                  <a:schemeClr val="accent6">
                    <a:lumMod val="10000"/>
                  </a:schemeClr>
                </a:solidFill>
              </a:rPr>
              <a:t> Památky UNESCO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solidFill>
                  <a:schemeClr val="accent6">
                    <a:lumMod val="10000"/>
                  </a:schemeClr>
                </a:solidFill>
              </a:rPr>
              <a:t> Osobnosti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solidFill>
                  <a:schemeClr val="accent6">
                    <a:lumMod val="10000"/>
                  </a:schemeClr>
                </a:solidFill>
              </a:rPr>
              <a:t> Firmy</a:t>
            </a:r>
          </a:p>
          <a:p>
            <a:pPr>
              <a:buFont typeface="Wingdings" pitchFamily="2" charset="2"/>
              <a:buChar char="v"/>
            </a:pPr>
            <a:r>
              <a:rPr lang="cs-CZ" sz="3200" dirty="0" smtClean="0">
                <a:solidFill>
                  <a:schemeClr val="accent6">
                    <a:lumMod val="10000"/>
                  </a:schemeClr>
                </a:solidFill>
              </a:rPr>
              <a:t> Zdroje</a:t>
            </a:r>
          </a:p>
          <a:p>
            <a:endParaRPr lang="cs-CZ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928992" cy="914400"/>
          </a:xfrm>
        </p:spPr>
        <p:txBody>
          <a:bodyPr/>
          <a:lstStyle/>
          <a:p>
            <a:pPr algn="ctr"/>
            <a:r>
              <a:rPr lang="cs-C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Děkuji za pozornost! </a:t>
            </a:r>
            <a:r>
              <a:rPr lang="cs-CZ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72400" cy="914400"/>
          </a:xfrm>
        </p:spPr>
        <p:txBody>
          <a:bodyPr/>
          <a:lstStyle/>
          <a:p>
            <a:r>
              <a:rPr lang="cs-CZ" sz="4800" dirty="0" smtClean="0"/>
              <a:t>ÚDAJE</a:t>
            </a:r>
            <a:endParaRPr lang="cs-CZ" sz="4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2474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124744"/>
            <a:ext cx="839845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Oficiální název:</a:t>
            </a:r>
            <a:r>
              <a:rPr lang="cs-CZ" sz="2400" b="1" dirty="0" smtClean="0">
                <a:solidFill>
                  <a:schemeClr val="tx1">
                    <a:lumMod val="10000"/>
                  </a:schemeClr>
                </a:solidFill>
              </a:rPr>
              <a:t>  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Rakouská republika</a:t>
            </a:r>
          </a:p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Rozloha: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 </a:t>
            </a:r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83 870 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km</a:t>
            </a:r>
            <a:r>
              <a:rPr lang="cs-CZ" sz="2400" baseline="30000" dirty="0" smtClean="0">
                <a:solidFill>
                  <a:schemeClr val="tx1">
                    <a:lumMod val="10000"/>
                  </a:schemeClr>
                </a:solidFill>
              </a:rPr>
              <a:t>2</a:t>
            </a:r>
          </a:p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Hlavní město: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Vídeň</a:t>
            </a:r>
          </a:p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Prezident: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 </a:t>
            </a:r>
            <a:r>
              <a:rPr lang="cs-CZ" sz="2400" dirty="0" err="1" smtClean="0">
                <a:solidFill>
                  <a:schemeClr val="tx1">
                    <a:lumMod val="10000"/>
                  </a:schemeClr>
                </a:solidFill>
              </a:rPr>
              <a:t>Heinz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Fischer</a:t>
            </a:r>
          </a:p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Počet obyvatel: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8 404 252</a:t>
            </a:r>
            <a:endParaRPr lang="cs-CZ" sz="2400" baseline="30000" dirty="0" smtClean="0">
              <a:solidFill>
                <a:schemeClr val="tx1">
                  <a:lumMod val="10000"/>
                </a:schemeClr>
              </a:solidFill>
            </a:endParaRPr>
          </a:p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Hustota zalidnění:</a:t>
            </a:r>
            <a:r>
              <a:rPr lang="cs-CZ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cs-CZ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98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 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ob. / km²</a:t>
            </a:r>
          </a:p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Měna:</a:t>
            </a:r>
            <a:r>
              <a:rPr lang="cs-CZ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Euro</a:t>
            </a:r>
          </a:p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Jazyk</a:t>
            </a:r>
            <a:r>
              <a:rPr lang="cs-CZ" sz="2400" b="1" dirty="0" smtClean="0">
                <a:solidFill>
                  <a:schemeClr val="tx1">
                    <a:lumMod val="10000"/>
                  </a:schemeClr>
                </a:solidFill>
              </a:rPr>
              <a:t>: 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němčina, regionálně slovinština,chorvatština, maďarština</a:t>
            </a:r>
          </a:p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Náboženství:</a:t>
            </a:r>
            <a:r>
              <a:rPr lang="cs-CZ" sz="2400" b="1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římskokatolické</a:t>
            </a:r>
          </a:p>
          <a:p>
            <a:r>
              <a:rPr lang="cs-CZ" sz="2400" b="1" u="sng" dirty="0" smtClean="0">
                <a:solidFill>
                  <a:schemeClr val="tx1">
                    <a:lumMod val="10000"/>
                  </a:schemeClr>
                </a:solidFill>
              </a:rPr>
              <a:t>Státní zřízení</a:t>
            </a:r>
            <a:r>
              <a:rPr lang="cs-CZ" sz="2400" b="1" dirty="0" smtClean="0">
                <a:solidFill>
                  <a:schemeClr val="tx1">
                    <a:lumMod val="10000"/>
                  </a:schemeClr>
                </a:solidFill>
              </a:rPr>
              <a:t>: </a:t>
            </a:r>
            <a:r>
              <a:rPr lang="cs-CZ" sz="2400" dirty="0" smtClean="0">
                <a:solidFill>
                  <a:schemeClr val="tx1">
                    <a:lumMod val="10000"/>
                  </a:schemeClr>
                </a:solidFill>
              </a:rPr>
              <a:t>spolková republika</a:t>
            </a:r>
          </a:p>
          <a:p>
            <a:endParaRPr lang="cs-CZ" dirty="0" smtClean="0">
              <a:solidFill>
                <a:schemeClr val="tx1">
                  <a:lumMod val="10000"/>
                </a:schemeClr>
              </a:solidFill>
              <a:latin typeface="Calisto MT" pitchFamily="18" charset="0"/>
            </a:endParaRPr>
          </a:p>
          <a:p>
            <a:endParaRPr lang="cs-CZ" dirty="0" smtClean="0">
              <a:solidFill>
                <a:schemeClr val="tx1">
                  <a:lumMod val="10000"/>
                </a:schemeClr>
              </a:solidFill>
              <a:latin typeface="Calisto MT" pitchFamily="18" charset="0"/>
            </a:endParaRPr>
          </a:p>
          <a:p>
            <a:endParaRPr lang="cs-CZ" dirty="0" smtClean="0">
              <a:solidFill>
                <a:schemeClr val="tx1">
                  <a:lumMod val="10000"/>
                </a:schemeClr>
              </a:solidFill>
              <a:latin typeface="Calisto MT" pitchFamily="18" charset="0"/>
            </a:endParaRPr>
          </a:p>
          <a:p>
            <a:endParaRPr lang="cs-CZ" dirty="0" smtClean="0">
              <a:solidFill>
                <a:schemeClr val="tx1">
                  <a:lumMod val="10000"/>
                </a:schemeClr>
              </a:solidFill>
              <a:latin typeface="Calisto MT" pitchFamily="18" charset="0"/>
            </a:endParaRPr>
          </a:p>
          <a:p>
            <a:endParaRPr lang="cs-CZ" dirty="0">
              <a:solidFill>
                <a:schemeClr val="tx1">
                  <a:lumMod val="10000"/>
                </a:schemeClr>
              </a:solidFill>
              <a:latin typeface="Calisto MT" pitchFamily="18" charset="0"/>
            </a:endParaRPr>
          </a:p>
        </p:txBody>
      </p:sp>
      <p:sp>
        <p:nvSpPr>
          <p:cNvPr id="5122" name="AutoShape 2" descr="http://img.cz.prg.cmestatic.com/media/images/750x750/Apr2010/619558.jpg?d4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4" name="Picture 4" descr="http://img.cz.prg.cmestatic.com/media/images/750x750/Apr2010/619558.jpg?d4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336704" cy="475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k-kontakt.cz/dokumenty/obrazky/rakousko/rakousko_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520627" cy="460851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67544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10000"/>
                  </a:schemeClr>
                </a:solidFill>
                <a:latin typeface="Comic Sans MS" pitchFamily="66" charset="0"/>
              </a:rPr>
              <a:t>Rakousko je rozděleno do 9 spolkových zemí, které jsou rozděleny do 84 okresů a 15 statutárních měst.</a:t>
            </a:r>
            <a:r>
              <a:rPr lang="cs-CZ" dirty="0" smtClean="0">
                <a:solidFill>
                  <a:schemeClr val="tx1">
                    <a:lumMod val="10000"/>
                  </a:schemeClr>
                </a:solidFill>
              </a:rPr>
              <a:t> </a:t>
            </a:r>
            <a:endParaRPr lang="cs-CZ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052" name="AutoShape 4" descr="http://img.cz.prg.cmestatic.com/media/images/750x750/Apr2010/619558.jpg?d4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914400"/>
          </a:xfrm>
        </p:spPr>
        <p:txBody>
          <a:bodyPr/>
          <a:lstStyle/>
          <a:p>
            <a:r>
              <a:rPr lang="cs-CZ" dirty="0" smtClean="0"/>
              <a:t>Státní symboly</a:t>
            </a:r>
            <a:endParaRPr lang="cs-CZ" dirty="0"/>
          </a:p>
        </p:txBody>
      </p:sp>
      <p:pic>
        <p:nvPicPr>
          <p:cNvPr id="15362" name="Picture 2" descr="Soubor:Flag of Austri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64" y="2132856"/>
            <a:ext cx="4539341" cy="3024336"/>
          </a:xfrm>
          <a:prstGeom prst="rect">
            <a:avLst/>
          </a:prstGeom>
          <a:noFill/>
        </p:spPr>
      </p:pic>
      <p:pic>
        <p:nvPicPr>
          <p:cNvPr id="15364" name="Picture 4" descr="Soubor:Austria Bundesadler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3098" y="1556792"/>
            <a:ext cx="4150902" cy="439248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123728" y="5733256"/>
            <a:ext cx="96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Vlajka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48264" y="630932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Znak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914400"/>
          </a:xfrm>
        </p:spPr>
        <p:txBody>
          <a:bodyPr/>
          <a:lstStyle/>
          <a:p>
            <a:r>
              <a:rPr lang="cs-CZ" dirty="0" smtClean="0"/>
              <a:t>Geografie</a:t>
            </a:r>
            <a:endParaRPr lang="cs-CZ" dirty="0"/>
          </a:p>
        </p:txBody>
      </p:sp>
      <p:pic>
        <p:nvPicPr>
          <p:cNvPr id="10242" name="Picture 2" descr="Soubor:EU location A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57660"/>
            <a:ext cx="8748464" cy="6200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914400"/>
          </a:xfrm>
        </p:spPr>
        <p:txBody>
          <a:bodyPr/>
          <a:lstStyle/>
          <a:p>
            <a:r>
              <a:rPr lang="cs-CZ" sz="5400" dirty="0" smtClean="0"/>
              <a:t>Vídeň</a:t>
            </a:r>
            <a:endParaRPr lang="cs-CZ" sz="5400" dirty="0"/>
          </a:p>
        </p:txBody>
      </p:sp>
      <p:pic>
        <p:nvPicPr>
          <p:cNvPr id="29698" name="Picture 2" descr="Soubor:Donau-Wien-UNO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451987" cy="333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395536" y="1412776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</a:rPr>
              <a:t>  hlavní město Rakouska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  <a:latin typeface="Bookman Old Style" pitchFamily="18" charset="0"/>
              </a:rPr>
              <a:t>1,7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</a:rPr>
              <a:t> milionu obyvatel</a:t>
            </a:r>
            <a:r>
              <a:rPr lang="cs-CZ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</a:rPr>
              <a:t> leží na řece Dunaj</a:t>
            </a:r>
          </a:p>
          <a:p>
            <a:endParaRPr lang="cs-CZ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</a:rPr>
              <a:t> Největším rakouským městem a současně nejvýznamnějším kulturním, politickým a hospodářským centrem země.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accent6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accent6">
                    <a:lumMod val="10000"/>
                  </a:schemeClr>
                </a:solidFill>
              </a:rPr>
              <a:t> Historické centrum Vídně bylo v roce </a:t>
            </a:r>
            <a:r>
              <a:rPr lang="cs-CZ" sz="1600" dirty="0" smtClean="0">
                <a:solidFill>
                  <a:schemeClr val="accent6">
                    <a:lumMod val="10000"/>
                  </a:schemeClr>
                </a:solidFill>
                <a:latin typeface="Bookman Old Style" pitchFamily="18" charset="0"/>
              </a:rPr>
              <a:t>2001</a:t>
            </a:r>
            <a:r>
              <a:rPr lang="cs-CZ" dirty="0" smtClean="0">
                <a:solidFill>
                  <a:schemeClr val="accent6">
                    <a:lumMod val="10000"/>
                  </a:schemeClr>
                </a:solidFill>
              </a:rPr>
              <a:t> zapsáno na Seznam světového dědictví UNESCO. 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29700" name="Picture 4" descr="Soubor:Austria wien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3907588" cy="219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://www.ck-kontakt.cz/dokumenty/obrazky/rakousko/rakousko_map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http://www.ck-kontakt.cz/dokumenty/obrazky/rakousko/rakousko_map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4" name="Picture 2" descr="Soubor:Hundertwasserhau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0848"/>
            <a:ext cx="4950091" cy="327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67544" y="188640"/>
            <a:ext cx="37257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Hundertwasserhaus</a:t>
            </a:r>
            <a:endParaRPr lang="cs-CZ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cs-CZ" dirty="0"/>
          </a:p>
        </p:txBody>
      </p:sp>
      <p:pic>
        <p:nvPicPr>
          <p:cNvPr id="8196" name="Picture 4" descr="Soubor:Hundertwasser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3528392" cy="525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ttp://upload.wikimedia.org/wikipedia/commons/c/c3/Ride_prater_vienna_austr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384376" cy="275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http://www.gonback.com/galerias/Austria/IMG/Viena_Pra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482453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http://upload.wikimedia.org/wikipedia/commons/7/7b/Prater_Turm_Riesenrad_Wien_Vien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410445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/>
          <p:cNvSpPr/>
          <p:nvPr/>
        </p:nvSpPr>
        <p:spPr>
          <a:xfrm>
            <a:off x="755576" y="188640"/>
            <a:ext cx="1435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b="1" dirty="0" err="1" smtClean="0">
                <a:ln w="12700">
                  <a:solidFill>
                    <a:srgbClr val="C00000">
                      <a:satMod val="155000"/>
                    </a:srgbClr>
                  </a:solidFill>
                  <a:prstDash val="solid"/>
                </a:ln>
                <a:solidFill>
                  <a:srgbClr val="FF000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Prater</a:t>
            </a:r>
            <a:endParaRPr lang="cs-CZ" sz="3600" b="1" dirty="0">
              <a:ln w="12700">
                <a:solidFill>
                  <a:srgbClr val="C00000">
                    <a:satMod val="155000"/>
                  </a:srgbClr>
                </a:solidFill>
                <a:prstDash val="solid"/>
              </a:ln>
              <a:solidFill>
                <a:srgbClr val="FF000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http://3.bp.blogspot.com/_jzVJ7urb7Tk/S8DUGYJToDI/AAAAAAAABmY/QgqZApyvHJY/s1600/pra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43711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Vlastní 2">
      <a:dk1>
        <a:srgbClr val="FFFFFF"/>
      </a:dk1>
      <a:lt1>
        <a:srgbClr val="D8D8D8"/>
      </a:lt1>
      <a:dk2>
        <a:srgbClr val="FF0000"/>
      </a:dk2>
      <a:lt2>
        <a:srgbClr val="C00000"/>
      </a:lt2>
      <a:accent1>
        <a:srgbClr val="FF9999"/>
      </a:accent1>
      <a:accent2>
        <a:srgbClr val="FF6566"/>
      </a:accent2>
      <a:accent3>
        <a:srgbClr val="7F0000"/>
      </a:accent3>
      <a:accent4>
        <a:srgbClr val="BF0000"/>
      </a:accent4>
      <a:accent5>
        <a:srgbClr val="900000"/>
      </a:accent5>
      <a:accent6>
        <a:srgbClr val="FFBFBF"/>
      </a:accent6>
      <a:hlink>
        <a:srgbClr val="FFFFFF"/>
      </a:hlink>
      <a:folHlink>
        <a:srgbClr val="60000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1667</TotalTime>
  <Words>193</Words>
  <Application>Microsoft Office PowerPoint</Application>
  <PresentationFormat>Předvádění na obrazovce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Metro</vt:lpstr>
      <vt:lpstr>Rakousko</vt:lpstr>
      <vt:lpstr>OBSAH:</vt:lpstr>
      <vt:lpstr>ÚDAJE</vt:lpstr>
      <vt:lpstr>Snímek 4</vt:lpstr>
      <vt:lpstr>Státní symboly</vt:lpstr>
      <vt:lpstr>Geografie</vt:lpstr>
      <vt:lpstr>Vídeň</vt:lpstr>
      <vt:lpstr>Snímek 8</vt:lpstr>
      <vt:lpstr>Snímek 9</vt:lpstr>
      <vt:lpstr>Další města</vt:lpstr>
      <vt:lpstr>Významné řeky, hory a jezera</vt:lpstr>
      <vt:lpstr>Památky UNESCO</vt:lpstr>
      <vt:lpstr>Snímek 13</vt:lpstr>
      <vt:lpstr>Snímek 14</vt:lpstr>
      <vt:lpstr>Snímek 15</vt:lpstr>
      <vt:lpstr>Snímek 16</vt:lpstr>
      <vt:lpstr>Osobnosti</vt:lpstr>
      <vt:lpstr>Firmy</vt:lpstr>
      <vt:lpstr>Zdroje</vt:lpstr>
      <vt:lpstr>Děkuji za pozornost!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Rakousko</dc:title>
  <dc:creator>Verunka</dc:creator>
  <cp:lastModifiedBy>Mamka</cp:lastModifiedBy>
  <cp:revision>164</cp:revision>
  <dcterms:created xsi:type="dcterms:W3CDTF">2012-12-15T21:33:28Z</dcterms:created>
  <dcterms:modified xsi:type="dcterms:W3CDTF">2013-02-26T06:13:36Z</dcterms:modified>
</cp:coreProperties>
</file>