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2" r:id="rId7"/>
    <p:sldId id="264" r:id="rId8"/>
    <p:sldId id="260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65" d="100"/>
          <a:sy n="65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2CC74-0902-47A9-9542-403CA7C91917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A388-68DA-497F-AE1D-DCB79EB49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47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4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4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88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5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81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21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686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A388-68DA-497F-AE1D-DCB79EB4982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3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D378-FE20-4705-8C3B-578C44568F86}" type="datetimeFigureOut">
              <a:rPr lang="cs-CZ" smtClean="0"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02E1-D46E-4F86-88E0-CBB590CBD2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an_Marino" TargetMode="External"/><Relationship Id="rId3" Type="http://schemas.openxmlformats.org/officeDocument/2006/relationships/hyperlink" Target="https://www.google.cz/publicdata/" TargetMode="External"/><Relationship Id="rId7" Type="http://schemas.openxmlformats.org/officeDocument/2006/relationships/hyperlink" Target="http://www.ticket-finders.com/images/San_Marino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ndprix.com/jpeg/phc/pimo06/sun/start1-lg.jpg" TargetMode="External"/><Relationship Id="rId5" Type="http://schemas.openxmlformats.org/officeDocument/2006/relationships/hyperlink" Target="http://travel.state.gov/_res/images/countries/maps/large/italy.gif" TargetMode="External"/><Relationship Id="rId4" Type="http://schemas.openxmlformats.org/officeDocument/2006/relationships/hyperlink" Target="http://www.turisimo.cz/italie/mesta-a-mista/san-marino/" TargetMode="External"/><Relationship Id="rId9" Type="http://schemas.openxmlformats.org/officeDocument/2006/relationships/hyperlink" Target="http://www.businessinfo.cz/cs/clanky/san-marino-ekonomicka-charakteristika-zeme-17854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1470025"/>
          </a:xfrm>
        </p:spPr>
        <p:txBody>
          <a:bodyPr>
            <a:normAutofit/>
          </a:bodyPr>
          <a:lstStyle/>
          <a:p>
            <a:r>
              <a:rPr lang="cs-CZ" b="1" i="1" dirty="0"/>
              <a:t>Nejvznešenější </a:t>
            </a:r>
            <a:r>
              <a:rPr lang="cs-CZ" b="1" i="1" dirty="0" smtClean="0"/>
              <a:t>republika</a:t>
            </a:r>
            <a:br>
              <a:rPr lang="cs-CZ" b="1" i="1" dirty="0" smtClean="0"/>
            </a:br>
            <a:r>
              <a:rPr lang="cs-CZ" b="1" i="1" dirty="0" smtClean="0"/>
              <a:t> </a:t>
            </a:r>
            <a:r>
              <a:rPr lang="cs-CZ" b="1" i="1" dirty="0"/>
              <a:t>San Marino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6235080"/>
            <a:ext cx="6400800" cy="622920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chemeClr val="tx1"/>
                </a:solidFill>
              </a:rPr>
              <a:t>Zpracoval: Radek Zikmund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8436" name="Picture 4" descr="Soubor:Guai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4520034" cy="3384376"/>
          </a:xfrm>
          <a:prstGeom prst="rect">
            <a:avLst/>
          </a:prstGeom>
          <a:noFill/>
        </p:spPr>
      </p:pic>
      <p:pic>
        <p:nvPicPr>
          <p:cNvPr id="18438" name="Picture 6" descr="Soubor:Flag of San Marino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492896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</a:p>
          <a:p>
            <a:r>
              <a:rPr lang="cs-CZ" dirty="0" smtClean="0"/>
              <a:t>Geografie</a:t>
            </a:r>
          </a:p>
          <a:p>
            <a:r>
              <a:rPr lang="cs-CZ" dirty="0" smtClean="0"/>
              <a:t>Obyvatelstvo</a:t>
            </a:r>
          </a:p>
          <a:p>
            <a:r>
              <a:rPr lang="cs-CZ" dirty="0" smtClean="0"/>
              <a:t>Státní zřízení</a:t>
            </a:r>
          </a:p>
          <a:p>
            <a:r>
              <a:rPr lang="cs-CZ" dirty="0" smtClean="0"/>
              <a:t>Zajímavosti</a:t>
            </a:r>
          </a:p>
          <a:p>
            <a:r>
              <a:rPr lang="cs-CZ" dirty="0" smtClean="0"/>
              <a:t>Zdroje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Založeno 3. září 301 St. </a:t>
            </a:r>
            <a:r>
              <a:rPr lang="cs-CZ" dirty="0" err="1" smtClean="0"/>
              <a:t>Marinem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roce 1253 se stává republikou</a:t>
            </a:r>
          </a:p>
          <a:p>
            <a:r>
              <a:rPr lang="cs-CZ" dirty="0" smtClean="0"/>
              <a:t>Byla mu garantována samostatnost když poskytlo pomoc </a:t>
            </a:r>
            <a:r>
              <a:rPr lang="cs-CZ" dirty="0" err="1" smtClean="0"/>
              <a:t>Giuseppu</a:t>
            </a:r>
            <a:r>
              <a:rPr lang="cs-CZ" dirty="0" smtClean="0"/>
              <a:t> </a:t>
            </a:r>
            <a:r>
              <a:rPr lang="cs-CZ" dirty="0" err="1" smtClean="0"/>
              <a:t>Garibaldovi</a:t>
            </a:r>
            <a:r>
              <a:rPr lang="cs-CZ" dirty="0" smtClean="0"/>
              <a:t> během sjednocování Itálie roku 1860</a:t>
            </a:r>
          </a:p>
          <a:p>
            <a:endParaRPr lang="cs-CZ" dirty="0"/>
          </a:p>
        </p:txBody>
      </p:sp>
      <p:pic>
        <p:nvPicPr>
          <p:cNvPr id="1026" name="Picture 2" descr="http://saints.sqpn.com/saintm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348880"/>
            <a:ext cx="1885950" cy="3714751"/>
          </a:xfrm>
          <a:prstGeom prst="rect">
            <a:avLst/>
          </a:prstGeom>
          <a:noFill/>
        </p:spPr>
      </p:pic>
      <p:pic>
        <p:nvPicPr>
          <p:cNvPr id="1028" name="Picture 4" descr="http://www.euroskop.cz/gallery/64/19200-ital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348880"/>
            <a:ext cx="3456384" cy="370929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Geografické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město: San Marino</a:t>
            </a:r>
          </a:p>
          <a:p>
            <a:r>
              <a:rPr lang="cs-CZ" dirty="0" smtClean="0"/>
              <a:t>Rozloha: 61 km2 z toho asi 0.005% zaujímají vodní plochy</a:t>
            </a:r>
          </a:p>
          <a:p>
            <a:r>
              <a:rPr lang="cs-CZ" dirty="0" smtClean="0"/>
              <a:t>Nejvyšší bod: </a:t>
            </a:r>
            <a:r>
              <a:rPr lang="cs-CZ" dirty="0" err="1" smtClean="0"/>
              <a:t>Monte</a:t>
            </a:r>
            <a:r>
              <a:rPr lang="cs-CZ" dirty="0" smtClean="0"/>
              <a:t> </a:t>
            </a:r>
            <a:r>
              <a:rPr lang="cs-CZ" dirty="0" err="1" smtClean="0"/>
              <a:t>Titano</a:t>
            </a:r>
            <a:r>
              <a:rPr lang="cs-CZ" dirty="0" smtClean="0"/>
              <a:t> (755 m. n. m.)</a:t>
            </a:r>
          </a:p>
          <a:p>
            <a:r>
              <a:rPr lang="cs-CZ" dirty="0" smtClean="0"/>
              <a:t>Nejdelší řeka: San Marino (8,7 km)</a:t>
            </a:r>
          </a:p>
          <a:p>
            <a:r>
              <a:rPr lang="cs-CZ" dirty="0" smtClean="0"/>
              <a:t>Časové pásmo: +1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dirty="0" smtClean="0"/>
              <a:t>Počet obyvatel: 31 735 (2011)</a:t>
            </a:r>
          </a:p>
          <a:p>
            <a:r>
              <a:rPr lang="cs-CZ" dirty="0" smtClean="0"/>
              <a:t>Hustota zalidnění: 520 ob./km2</a:t>
            </a:r>
          </a:p>
          <a:p>
            <a:r>
              <a:rPr lang="cs-CZ" dirty="0" smtClean="0"/>
              <a:t>Jazyk: Italština</a:t>
            </a:r>
          </a:p>
          <a:p>
            <a:r>
              <a:rPr lang="cs-CZ" dirty="0" smtClean="0"/>
              <a:t>Náboženství: katolické křesťanství</a:t>
            </a:r>
          </a:p>
          <a:p>
            <a:r>
              <a:rPr lang="cs-CZ" dirty="0" smtClean="0"/>
              <a:t>Měna: Euro</a:t>
            </a:r>
          </a:p>
          <a:p>
            <a:r>
              <a:rPr lang="cs-CZ" dirty="0" smtClean="0"/>
              <a:t>Velmi nízká míra nezaměstnanosti: méně než 3%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zřízení: parlamentní republika</a:t>
            </a:r>
          </a:p>
          <a:p>
            <a:r>
              <a:rPr lang="cs-CZ" dirty="0" smtClean="0"/>
              <a:t>Hlava státu (regenti): </a:t>
            </a:r>
            <a:r>
              <a:rPr lang="cs-CZ" dirty="0" err="1" smtClean="0"/>
              <a:t>Teodoro</a:t>
            </a:r>
            <a:r>
              <a:rPr lang="cs-CZ" dirty="0" smtClean="0"/>
              <a:t> </a:t>
            </a:r>
            <a:r>
              <a:rPr lang="cs-CZ" dirty="0" err="1" smtClean="0"/>
              <a:t>Lonfernini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  </a:t>
            </a:r>
            <a:r>
              <a:rPr lang="cs-CZ" sz="3200" dirty="0" smtClean="0"/>
              <a:t>Denise </a:t>
            </a:r>
            <a:r>
              <a:rPr lang="cs-CZ" sz="3200" dirty="0" err="1" smtClean="0"/>
              <a:t>Bronzetti</a:t>
            </a:r>
            <a:endParaRPr lang="cs-CZ" sz="3200" dirty="0" smtClean="0"/>
          </a:p>
          <a:p>
            <a:r>
              <a:rPr lang="cs-CZ" dirty="0" smtClean="0"/>
              <a:t>Velká generální rada</a:t>
            </a:r>
          </a:p>
          <a:p>
            <a:r>
              <a:rPr lang="cs-CZ" dirty="0" smtClean="0"/>
              <a:t>Rada dvanácti</a:t>
            </a:r>
          </a:p>
          <a:p>
            <a:r>
              <a:rPr lang="cs-CZ" dirty="0" smtClean="0"/>
              <a:t>Státní kongres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Formule 1 – Velká cena San Marina v </a:t>
            </a:r>
            <a:r>
              <a:rPr lang="cs-CZ" dirty="0" err="1" smtClean="0"/>
              <a:t>Imole</a:t>
            </a:r>
            <a:endParaRPr lang="cs-CZ" dirty="0" smtClean="0"/>
          </a:p>
          <a:p>
            <a:r>
              <a:rPr lang="cs-CZ" dirty="0" smtClean="0"/>
              <a:t>5. nejmenší stát na světě</a:t>
            </a:r>
          </a:p>
          <a:p>
            <a:r>
              <a:rPr lang="cs-CZ" dirty="0" smtClean="0"/>
              <a:t>Pravděpodobně nejstarší republika na světě</a:t>
            </a:r>
          </a:p>
          <a:p>
            <a:r>
              <a:rPr lang="cs-CZ" dirty="0" smtClean="0"/>
              <a:t>Jeho ústava byla přijata 8. října 1600 (dodnes nejstarší platná ústava na světě)</a:t>
            </a:r>
          </a:p>
          <a:p>
            <a:r>
              <a:rPr lang="cs-CZ" dirty="0" smtClean="0"/>
              <a:t>Průměrná délka života 83.2 let – 1. na Zemi (2011)</a:t>
            </a:r>
          </a:p>
          <a:p>
            <a:r>
              <a:rPr lang="cs-CZ" dirty="0" smtClean="0"/>
              <a:t>Používá Euro, přestože není členem EU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http://www.grandprix.com/jpeg/phc/pimo06/sun/start1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4327241" cy="2880320"/>
          </a:xfrm>
          <a:prstGeom prst="rect">
            <a:avLst/>
          </a:prstGeom>
          <a:noFill/>
        </p:spPr>
      </p:pic>
      <p:pic>
        <p:nvPicPr>
          <p:cNvPr id="5" name="Picture 4" descr="http://www.ticket-finders.com/images/San_Marin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636912"/>
            <a:ext cx="3987783" cy="2520280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2132856"/>
            <a:ext cx="4726086" cy="34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37010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hlinkClick r:id="rId3"/>
              </a:rPr>
              <a:t>https://www.google.cz/publicdata/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4"/>
              </a:rPr>
              <a:t>http://www.</a:t>
            </a:r>
            <a:r>
              <a:rPr lang="cs-CZ" sz="2400" dirty="0" err="1" smtClean="0">
                <a:hlinkClick r:id="rId4"/>
              </a:rPr>
              <a:t>turisimo.cz</a:t>
            </a:r>
            <a:r>
              <a:rPr lang="cs-CZ" sz="2400" dirty="0" smtClean="0">
                <a:hlinkClick r:id="rId4"/>
              </a:rPr>
              <a:t>/</a:t>
            </a:r>
            <a:r>
              <a:rPr lang="cs-CZ" sz="2400" dirty="0" err="1" smtClean="0">
                <a:hlinkClick r:id="rId4"/>
              </a:rPr>
              <a:t>italie</a:t>
            </a:r>
            <a:r>
              <a:rPr lang="cs-CZ" sz="2400" dirty="0" smtClean="0">
                <a:hlinkClick r:id="rId4"/>
              </a:rPr>
              <a:t>/</a:t>
            </a:r>
            <a:r>
              <a:rPr lang="cs-CZ" sz="2400" dirty="0" err="1" smtClean="0">
                <a:hlinkClick r:id="rId4"/>
              </a:rPr>
              <a:t>mesta</a:t>
            </a:r>
            <a:r>
              <a:rPr lang="cs-CZ" sz="2400" dirty="0" smtClean="0">
                <a:hlinkClick r:id="rId4"/>
              </a:rPr>
              <a:t>-a-</a:t>
            </a:r>
            <a:r>
              <a:rPr lang="cs-CZ" sz="2400" dirty="0" err="1" smtClean="0">
                <a:hlinkClick r:id="rId4"/>
              </a:rPr>
              <a:t>mista</a:t>
            </a:r>
            <a:r>
              <a:rPr lang="cs-CZ" sz="2400" dirty="0" smtClean="0">
                <a:hlinkClick r:id="rId4"/>
              </a:rPr>
              <a:t>/</a:t>
            </a:r>
            <a:r>
              <a:rPr lang="cs-CZ" sz="2400" dirty="0" err="1" smtClean="0">
                <a:hlinkClick r:id="rId4"/>
              </a:rPr>
              <a:t>san</a:t>
            </a:r>
            <a:r>
              <a:rPr lang="cs-CZ" sz="2400" dirty="0" smtClean="0">
                <a:hlinkClick r:id="rId4"/>
              </a:rPr>
              <a:t>-marino/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5"/>
              </a:rPr>
              <a:t>http://travel.state.gov/_res/images/countries/maps/large/italy.gif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6"/>
              </a:rPr>
              <a:t>http://www.</a:t>
            </a:r>
            <a:r>
              <a:rPr lang="cs-CZ" sz="2400" dirty="0" err="1" smtClean="0">
                <a:hlinkClick r:id="rId6"/>
              </a:rPr>
              <a:t>grandprix.com</a:t>
            </a:r>
            <a:r>
              <a:rPr lang="cs-CZ" sz="2400" dirty="0" smtClean="0">
                <a:hlinkClick r:id="rId6"/>
              </a:rPr>
              <a:t>/</a:t>
            </a:r>
            <a:r>
              <a:rPr lang="cs-CZ" sz="2400" dirty="0" err="1" smtClean="0">
                <a:hlinkClick r:id="rId6"/>
              </a:rPr>
              <a:t>jpeg</a:t>
            </a:r>
            <a:r>
              <a:rPr lang="cs-CZ" sz="2400" dirty="0" smtClean="0">
                <a:hlinkClick r:id="rId6"/>
              </a:rPr>
              <a:t>/</a:t>
            </a:r>
            <a:r>
              <a:rPr lang="cs-CZ" sz="2400" dirty="0" err="1" smtClean="0">
                <a:hlinkClick r:id="rId6"/>
              </a:rPr>
              <a:t>phc</a:t>
            </a:r>
            <a:r>
              <a:rPr lang="cs-CZ" sz="2400" dirty="0" smtClean="0">
                <a:hlinkClick r:id="rId6"/>
              </a:rPr>
              <a:t>/pimo06/sun/start1-</a:t>
            </a:r>
            <a:r>
              <a:rPr lang="cs-CZ" sz="2400" dirty="0" err="1" smtClean="0">
                <a:hlinkClick r:id="rId6"/>
              </a:rPr>
              <a:t>lg.jpg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7"/>
              </a:rPr>
              <a:t>http://www.</a:t>
            </a:r>
            <a:r>
              <a:rPr lang="cs-CZ" sz="2400" dirty="0" err="1" smtClean="0">
                <a:hlinkClick r:id="rId7"/>
              </a:rPr>
              <a:t>ticket</a:t>
            </a:r>
            <a:r>
              <a:rPr lang="cs-CZ" sz="2400" dirty="0" smtClean="0">
                <a:hlinkClick r:id="rId7"/>
              </a:rPr>
              <a:t>-</a:t>
            </a:r>
            <a:r>
              <a:rPr lang="cs-CZ" sz="2400" dirty="0" err="1" smtClean="0">
                <a:hlinkClick r:id="rId7"/>
              </a:rPr>
              <a:t>finders.com</a:t>
            </a:r>
            <a:r>
              <a:rPr lang="cs-CZ" sz="2400" dirty="0" smtClean="0">
                <a:hlinkClick r:id="rId7"/>
              </a:rPr>
              <a:t>/</a:t>
            </a:r>
            <a:r>
              <a:rPr lang="cs-CZ" sz="2400" dirty="0" err="1" smtClean="0">
                <a:hlinkClick r:id="rId7"/>
              </a:rPr>
              <a:t>images</a:t>
            </a:r>
            <a:r>
              <a:rPr lang="cs-CZ" sz="2400" dirty="0" smtClean="0">
                <a:hlinkClick r:id="rId7"/>
              </a:rPr>
              <a:t>/San_Marino.</a:t>
            </a:r>
            <a:r>
              <a:rPr lang="cs-CZ" sz="2400" dirty="0" err="1" smtClean="0">
                <a:hlinkClick r:id="rId7"/>
              </a:rPr>
              <a:t>gif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8"/>
              </a:rPr>
              <a:t>http://cs.wikipedia.org/wiki/San_Marino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hlinkClick r:id="rId9"/>
              </a:rPr>
              <a:t>http://www.</a:t>
            </a:r>
            <a:r>
              <a:rPr lang="cs-CZ" sz="2400" dirty="0" err="1" smtClean="0">
                <a:hlinkClick r:id="rId9"/>
              </a:rPr>
              <a:t>businessinfo.cz</a:t>
            </a:r>
            <a:r>
              <a:rPr lang="cs-CZ" sz="2400" dirty="0" smtClean="0">
                <a:hlinkClick r:id="rId9"/>
              </a:rPr>
              <a:t>/</a:t>
            </a:r>
            <a:r>
              <a:rPr lang="cs-CZ" sz="2400" dirty="0" err="1" smtClean="0">
                <a:hlinkClick r:id="rId9"/>
              </a:rPr>
              <a:t>cs</a:t>
            </a:r>
            <a:r>
              <a:rPr lang="cs-CZ" sz="2400" dirty="0" smtClean="0">
                <a:hlinkClick r:id="rId9"/>
              </a:rPr>
              <a:t>/</a:t>
            </a:r>
            <a:r>
              <a:rPr lang="cs-CZ" sz="2400" dirty="0" err="1" smtClean="0">
                <a:hlinkClick r:id="rId9"/>
              </a:rPr>
              <a:t>clanky</a:t>
            </a:r>
            <a:r>
              <a:rPr lang="cs-CZ" sz="2400" dirty="0" smtClean="0">
                <a:hlinkClick r:id="rId9"/>
              </a:rPr>
              <a:t>/</a:t>
            </a:r>
            <a:r>
              <a:rPr lang="cs-CZ" sz="2400" dirty="0" err="1" smtClean="0">
                <a:hlinkClick r:id="rId9"/>
              </a:rPr>
              <a:t>san</a:t>
            </a:r>
            <a:r>
              <a:rPr lang="cs-CZ" sz="2400" dirty="0" smtClean="0">
                <a:hlinkClick r:id="rId9"/>
              </a:rPr>
              <a:t>-marino-</a:t>
            </a:r>
            <a:r>
              <a:rPr lang="cs-CZ" sz="2400" dirty="0" err="1" smtClean="0">
                <a:hlinkClick r:id="rId9"/>
              </a:rPr>
              <a:t>ekonomicka</a:t>
            </a:r>
            <a:r>
              <a:rPr lang="cs-CZ" sz="2400" dirty="0" smtClean="0">
                <a:hlinkClick r:id="rId9"/>
              </a:rPr>
              <a:t>-charakteristika-</a:t>
            </a:r>
            <a:r>
              <a:rPr lang="cs-CZ" sz="2400" dirty="0" err="1" smtClean="0">
                <a:hlinkClick r:id="rId9"/>
              </a:rPr>
              <a:t>zeme</a:t>
            </a:r>
            <a:r>
              <a:rPr lang="cs-CZ" sz="2400" dirty="0" smtClean="0">
                <a:hlinkClick r:id="rId9"/>
              </a:rPr>
              <a:t>-17854.html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0891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Doufám, že se Vám moje prezentace líbila a děkuji vám za pozornost</a:t>
            </a:r>
            <a:endParaRPr lang="cs-CZ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243</Words>
  <Application>Microsoft Office PowerPoint</Application>
  <PresentationFormat>Předvádění na obrazovce (4:3)</PresentationFormat>
  <Paragraphs>58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Nejvznešenější republika  San Marino</vt:lpstr>
      <vt:lpstr>Obsah</vt:lpstr>
      <vt:lpstr>Vznik</vt:lpstr>
      <vt:lpstr>Geografické údaje</vt:lpstr>
      <vt:lpstr>Obyvatelstvo</vt:lpstr>
      <vt:lpstr>Státní zřízení</vt:lpstr>
      <vt:lpstr>Zajímavosti</vt:lpstr>
      <vt:lpstr>Zdroje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Nejvznešenější republika  San Marino</dc:title>
  <dc:creator>Radek</dc:creator>
  <cp:lastModifiedBy>student</cp:lastModifiedBy>
  <cp:revision>8</cp:revision>
  <dcterms:created xsi:type="dcterms:W3CDTF">2013-01-08T15:54:21Z</dcterms:created>
  <dcterms:modified xsi:type="dcterms:W3CDTF">2013-01-15T14:20:03Z</dcterms:modified>
</cp:coreProperties>
</file>