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8" r:id="rId23"/>
    <p:sldId id="277" r:id="rId24"/>
    <p:sldId id="27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00CAA9D-F680-424B-A665-1EC1F682D622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77CCB3-3116-4A23-8B38-007AB84306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A9D-F680-424B-A665-1EC1F682D622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CCB3-3116-4A23-8B38-007AB84306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A9D-F680-424B-A665-1EC1F682D622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CCB3-3116-4A23-8B38-007AB84306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0CAA9D-F680-424B-A665-1EC1F682D622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77CCB3-3116-4A23-8B38-007AB84306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00CAA9D-F680-424B-A665-1EC1F682D622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77CCB3-3116-4A23-8B38-007AB84306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A9D-F680-424B-A665-1EC1F682D622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CCB3-3116-4A23-8B38-007AB84306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A9D-F680-424B-A665-1EC1F682D622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CCB3-3116-4A23-8B38-007AB84306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0CAA9D-F680-424B-A665-1EC1F682D622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77CCB3-3116-4A23-8B38-007AB84306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A9D-F680-424B-A665-1EC1F682D622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CCB3-3116-4A23-8B38-007AB84306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0CAA9D-F680-424B-A665-1EC1F682D622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77CCB3-3116-4A23-8B38-007AB84306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0CAA9D-F680-424B-A665-1EC1F682D622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77CCB3-3116-4A23-8B38-007AB84306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0CAA9D-F680-424B-A665-1EC1F682D622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77CCB3-3116-4A23-8B38-007AB84306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Belgie" TargetMode="External"/><Relationship Id="rId2" Type="http://schemas.openxmlformats.org/officeDocument/2006/relationships/hyperlink" Target="http://www.geops.cz/zajezdy/informace-podrobne/belgie-pamatky-unesc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emepis.com/Belgie.php" TargetMode="External"/><Relationship Id="rId4" Type="http://schemas.openxmlformats.org/officeDocument/2006/relationships/hyperlink" Target="http://europa.eu/about-eu/countries/member-countries/belgium/index_cs.ht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Belgie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Tomáš Rosecký, 2.D</a:t>
            </a:r>
            <a:endParaRPr lang="cs-CZ" dirty="0"/>
          </a:p>
        </p:txBody>
      </p:sp>
      <p:pic>
        <p:nvPicPr>
          <p:cNvPr id="1026" name="Picture 2" descr="Soubor:Flag of Belgium (civil)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3429024" cy="2286016"/>
          </a:xfrm>
          <a:prstGeom prst="rect">
            <a:avLst/>
          </a:prstGeom>
          <a:noFill/>
        </p:spPr>
      </p:pic>
      <p:pic>
        <p:nvPicPr>
          <p:cNvPr id="1028" name="Picture 4" descr="Soubor:Coats of arms of Belgium Government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71480"/>
            <a:ext cx="3309962" cy="4317342"/>
          </a:xfrm>
          <a:prstGeom prst="rect">
            <a:avLst/>
          </a:prstGeom>
          <a:noFill/>
        </p:spPr>
      </p:pic>
      <p:pic>
        <p:nvPicPr>
          <p:cNvPr id="6" name="Picture 2" descr="Soubor:EU-Belgium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42852"/>
            <a:ext cx="6500858" cy="54705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Západní Flandry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Dělí se na 8 okresů a zahrnuje 64 obcí</a:t>
            </a:r>
            <a:endParaRPr lang="cs-CZ" dirty="0"/>
          </a:p>
        </p:txBody>
      </p:sp>
      <p:pic>
        <p:nvPicPr>
          <p:cNvPr id="14338" name="Picture 2" descr="Soubor:West-VlaanderenGemeent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786058"/>
            <a:ext cx="3317075" cy="2493950"/>
          </a:xfrm>
          <a:prstGeom prst="rect">
            <a:avLst/>
          </a:prstGeom>
          <a:noFill/>
        </p:spPr>
      </p:pic>
      <p:pic>
        <p:nvPicPr>
          <p:cNvPr id="14340" name="Picture 4" descr="Soubor:BelgiumWestFlande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357430"/>
            <a:ext cx="3790950" cy="31908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Bruselský region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 rozdělen do 19 obcí a měst</a:t>
            </a:r>
            <a:endParaRPr lang="cs-CZ" dirty="0"/>
          </a:p>
        </p:txBody>
      </p:sp>
      <p:pic>
        <p:nvPicPr>
          <p:cNvPr id="13314" name="Picture 2" descr="Soubor:BelgiumBrusse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928934"/>
            <a:ext cx="3790950" cy="3190876"/>
          </a:xfrm>
          <a:prstGeom prst="rect">
            <a:avLst/>
          </a:prstGeom>
          <a:noFill/>
        </p:spPr>
      </p:pic>
      <p:pic>
        <p:nvPicPr>
          <p:cNvPr id="13316" name="Picture 4" descr="Soubor:Région-de-Bruxelles-Capita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71876"/>
            <a:ext cx="2487599" cy="2458160"/>
          </a:xfrm>
          <a:prstGeom prst="rect">
            <a:avLst/>
          </a:prstGeom>
          <a:noFill/>
        </p:spPr>
      </p:pic>
      <p:pic>
        <p:nvPicPr>
          <p:cNvPr id="13318" name="Picture 6" descr="Soubor:Flag Belgium brussels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142984"/>
            <a:ext cx="2357454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Valonský region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Hlavní město: Namur</a:t>
            </a:r>
          </a:p>
          <a:p>
            <a:r>
              <a:rPr lang="cs-CZ" dirty="0" smtClean="0"/>
              <a:t>Provincie:</a:t>
            </a:r>
          </a:p>
          <a:p>
            <a:pPr lvl="6">
              <a:buFont typeface="Wingdings" pitchFamily="2" charset="2"/>
              <a:buChar char="Ø"/>
            </a:pPr>
            <a:r>
              <a:rPr lang="cs-CZ" dirty="0" smtClean="0"/>
              <a:t>Henegavsko</a:t>
            </a:r>
            <a:endParaRPr lang="cs-CZ" dirty="0"/>
          </a:p>
          <a:p>
            <a:pPr lvl="6">
              <a:buFont typeface="Wingdings" pitchFamily="2" charset="2"/>
              <a:buChar char="Ø"/>
            </a:pPr>
            <a:r>
              <a:rPr lang="cs-CZ" dirty="0" smtClean="0"/>
              <a:t>Lucemburk</a:t>
            </a:r>
            <a:endParaRPr lang="cs-CZ" dirty="0"/>
          </a:p>
          <a:p>
            <a:pPr lvl="6">
              <a:buFont typeface="Wingdings" pitchFamily="2" charset="2"/>
              <a:buChar char="Ø"/>
            </a:pPr>
            <a:r>
              <a:rPr lang="cs-CZ" dirty="0" smtClean="0"/>
              <a:t>Lutych</a:t>
            </a:r>
            <a:endParaRPr lang="cs-CZ" dirty="0"/>
          </a:p>
          <a:p>
            <a:pPr lvl="6">
              <a:buFont typeface="Wingdings" pitchFamily="2" charset="2"/>
              <a:buChar char="Ø"/>
            </a:pPr>
            <a:r>
              <a:rPr lang="cs-CZ" dirty="0" smtClean="0"/>
              <a:t>Namur</a:t>
            </a:r>
            <a:endParaRPr lang="cs-CZ" dirty="0"/>
          </a:p>
          <a:p>
            <a:pPr lvl="6">
              <a:buFont typeface="Wingdings" pitchFamily="2" charset="2"/>
              <a:buChar char="Ø"/>
            </a:pPr>
            <a:r>
              <a:rPr lang="cs-CZ" dirty="0" smtClean="0"/>
              <a:t>Valonský </a:t>
            </a:r>
            <a:r>
              <a:rPr lang="cs-CZ" dirty="0"/>
              <a:t>Brabant</a:t>
            </a:r>
          </a:p>
        </p:txBody>
      </p:sp>
      <p:pic>
        <p:nvPicPr>
          <p:cNvPr id="32770" name="Picture 2" descr="Soubor:Wallonia (Belgium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2571750" cy="2571751"/>
          </a:xfrm>
          <a:prstGeom prst="rect">
            <a:avLst/>
          </a:prstGeom>
          <a:noFill/>
        </p:spPr>
      </p:pic>
      <p:pic>
        <p:nvPicPr>
          <p:cNvPr id="32772" name="Picture 4" descr="Soubor:Flag of Wallonia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000504"/>
            <a:ext cx="3536180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Henegavsko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Dělí se na 7 </a:t>
            </a:r>
            <a:r>
              <a:rPr lang="cs-CZ" dirty="0" smtClean="0"/>
              <a:t>okresů </a:t>
            </a:r>
            <a:r>
              <a:rPr lang="cs-CZ" dirty="0" smtClean="0"/>
              <a:t>a zahrnuje 69 obcí</a:t>
            </a:r>
            <a:endParaRPr lang="cs-CZ" dirty="0"/>
          </a:p>
        </p:txBody>
      </p:sp>
      <p:pic>
        <p:nvPicPr>
          <p:cNvPr id="31746" name="Picture 2" descr="Soubor:HainautGemeent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71810"/>
            <a:ext cx="3381375" cy="2647951"/>
          </a:xfrm>
          <a:prstGeom prst="rect">
            <a:avLst/>
          </a:prstGeom>
          <a:noFill/>
        </p:spPr>
      </p:pic>
      <p:pic>
        <p:nvPicPr>
          <p:cNvPr id="31748" name="Picture 4" descr="Soubor:BelgiumHaianu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43182"/>
            <a:ext cx="3790950" cy="31908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Lucemburk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Dělí se na 5 </a:t>
            </a:r>
            <a:r>
              <a:rPr lang="cs-CZ" dirty="0" smtClean="0"/>
              <a:t>okresů </a:t>
            </a:r>
            <a:r>
              <a:rPr lang="cs-CZ" dirty="0" smtClean="0"/>
              <a:t>a zahrnuje 44 obcí</a:t>
            </a:r>
            <a:endParaRPr lang="cs-CZ" dirty="0"/>
          </a:p>
        </p:txBody>
      </p:sp>
      <p:pic>
        <p:nvPicPr>
          <p:cNvPr id="30722" name="Picture 2" descr="Soubor:LuxembourgGemeent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928934"/>
            <a:ext cx="2571768" cy="3390059"/>
          </a:xfrm>
          <a:prstGeom prst="rect">
            <a:avLst/>
          </a:prstGeom>
          <a:noFill/>
        </p:spPr>
      </p:pic>
      <p:pic>
        <p:nvPicPr>
          <p:cNvPr id="30724" name="Picture 4" descr="Soubor:BelgiumLuxembour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3790950" cy="31908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Lutych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Dělí se na 4 okresy a zahrnuje 84 obcí</a:t>
            </a:r>
            <a:endParaRPr lang="cs-CZ" dirty="0"/>
          </a:p>
        </p:txBody>
      </p:sp>
      <p:pic>
        <p:nvPicPr>
          <p:cNvPr id="29698" name="Picture 2" descr="Soubor:LiègeGemeenten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928934"/>
            <a:ext cx="3484224" cy="2643206"/>
          </a:xfrm>
          <a:prstGeom prst="rect">
            <a:avLst/>
          </a:prstGeom>
          <a:noFill/>
        </p:spPr>
      </p:pic>
      <p:pic>
        <p:nvPicPr>
          <p:cNvPr id="29700" name="Picture 4" descr="Soubor:BelgiumLie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3790950" cy="31908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Namur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Dělí se na 3 okresy a zahrnuje 38 obcí</a:t>
            </a:r>
            <a:endParaRPr lang="cs-CZ" dirty="0"/>
          </a:p>
        </p:txBody>
      </p:sp>
      <p:pic>
        <p:nvPicPr>
          <p:cNvPr id="28674" name="Picture 2" descr="Soubor:BelgiumNamu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3790950" cy="3190876"/>
          </a:xfrm>
          <a:prstGeom prst="rect">
            <a:avLst/>
          </a:prstGeom>
          <a:noFill/>
        </p:spPr>
      </p:pic>
      <p:pic>
        <p:nvPicPr>
          <p:cNvPr id="28676" name="Picture 4" descr="Soubor:NamenGemeent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500306"/>
            <a:ext cx="2701913" cy="32305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Valonský Brabant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 okres </a:t>
            </a:r>
            <a:r>
              <a:rPr lang="cs-CZ" dirty="0" err="1" smtClean="0"/>
              <a:t>zahrnujíci</a:t>
            </a:r>
            <a:r>
              <a:rPr lang="cs-CZ" dirty="0" smtClean="0"/>
              <a:t> 27 obcí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27650" name="Picture 2" descr="Soubor:BelgiumWalloonBraba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3790950" cy="3190876"/>
          </a:xfrm>
          <a:prstGeom prst="rect">
            <a:avLst/>
          </a:prstGeom>
          <a:noFill/>
        </p:spPr>
      </p:pic>
      <p:pic>
        <p:nvPicPr>
          <p:cNvPr id="27652" name="Picture 4" descr="Soubor:Brabant-WallonGemeent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571876"/>
            <a:ext cx="2857520" cy="14287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3 </a:t>
            </a:r>
            <a:r>
              <a:rPr lang="cs-CZ" dirty="0" smtClean="0"/>
              <a:t>oblasti: pobřežní nížiny, rovinu (plató) v centrální části </a:t>
            </a:r>
            <a:r>
              <a:rPr lang="cs-CZ" dirty="0" smtClean="0"/>
              <a:t>Belgie a hornaté</a:t>
            </a:r>
            <a:r>
              <a:rPr lang="cs-CZ" dirty="0" smtClean="0"/>
              <a:t> Ardenny na jihovýchodě </a:t>
            </a:r>
            <a:r>
              <a:rPr lang="cs-CZ" dirty="0" smtClean="0"/>
              <a:t>země</a:t>
            </a:r>
          </a:p>
          <a:p>
            <a:r>
              <a:rPr lang="cs-CZ" dirty="0" smtClean="0"/>
              <a:t>Nížiny </a:t>
            </a:r>
            <a:r>
              <a:rPr lang="cs-CZ" dirty="0" smtClean="0"/>
              <a:t>při pobřeží sestávají převážně z písečných dun a tzv. </a:t>
            </a:r>
            <a:r>
              <a:rPr lang="cs-CZ" dirty="0" smtClean="0"/>
              <a:t>polderů</a:t>
            </a:r>
          </a:p>
          <a:p>
            <a:r>
              <a:rPr lang="cs-CZ" dirty="0" smtClean="0"/>
              <a:t>Centrální rovina zabírá </a:t>
            </a:r>
            <a:r>
              <a:rPr lang="cs-CZ" dirty="0" smtClean="0"/>
              <a:t>většinu </a:t>
            </a:r>
            <a:r>
              <a:rPr lang="cs-CZ" dirty="0" smtClean="0"/>
              <a:t>Belgie, </a:t>
            </a:r>
            <a:r>
              <a:rPr lang="cs-CZ" dirty="0" smtClean="0"/>
              <a:t>jemně zvlněná oblast s úrodnou půdou, protkaná sítí mnoha vodních toků </a:t>
            </a:r>
            <a:r>
              <a:rPr lang="cs-CZ" dirty="0" smtClean="0"/>
              <a:t>– nejvýznamnější:</a:t>
            </a:r>
            <a:r>
              <a:rPr lang="cs-CZ" dirty="0" smtClean="0"/>
              <a:t> Máza </a:t>
            </a:r>
            <a:r>
              <a:rPr lang="cs-CZ" dirty="0" smtClean="0"/>
              <a:t>a</a:t>
            </a:r>
            <a:r>
              <a:rPr lang="cs-CZ" dirty="0" smtClean="0"/>
              <a:t> </a:t>
            </a:r>
            <a:r>
              <a:rPr lang="cs-CZ" dirty="0" smtClean="0"/>
              <a:t>Šelda</a:t>
            </a:r>
          </a:p>
          <a:p>
            <a:r>
              <a:rPr lang="cs-CZ" dirty="0" smtClean="0"/>
              <a:t>Ardenny - hornatá </a:t>
            </a:r>
            <a:r>
              <a:rPr lang="cs-CZ" dirty="0" smtClean="0"/>
              <a:t>a </a:t>
            </a:r>
            <a:r>
              <a:rPr lang="cs-CZ" dirty="0" smtClean="0"/>
              <a:t>zalesněná oblast, </a:t>
            </a:r>
            <a:r>
              <a:rPr lang="cs-CZ" dirty="0" smtClean="0"/>
              <a:t>s nepříliš úrodnou půdou a nevhodná pro </a:t>
            </a:r>
            <a:r>
              <a:rPr lang="cs-CZ" dirty="0" smtClean="0"/>
              <a:t>zemědělství, zasahuje </a:t>
            </a:r>
            <a:r>
              <a:rPr lang="cs-CZ" dirty="0" smtClean="0"/>
              <a:t>i do severní </a:t>
            </a:r>
            <a:r>
              <a:rPr lang="cs-CZ" dirty="0" smtClean="0"/>
              <a:t>Francie</a:t>
            </a:r>
          </a:p>
          <a:p>
            <a:r>
              <a:rPr lang="cs-CZ" dirty="0" smtClean="0"/>
              <a:t>Nachází </a:t>
            </a:r>
            <a:r>
              <a:rPr lang="cs-CZ" dirty="0" smtClean="0"/>
              <a:t>se zde nejvyšší bod Belgie</a:t>
            </a:r>
            <a:r>
              <a:rPr lang="cs-CZ" dirty="0" smtClean="0"/>
              <a:t>, </a:t>
            </a:r>
            <a:r>
              <a:rPr lang="cs-CZ" dirty="0" err="1" smtClean="0"/>
              <a:t>Signal</a:t>
            </a:r>
            <a:r>
              <a:rPr lang="cs-CZ" dirty="0" smtClean="0"/>
              <a:t> </a:t>
            </a:r>
            <a:r>
              <a:rPr lang="cs-CZ" dirty="0" smtClean="0"/>
              <a:t>de </a:t>
            </a:r>
            <a:r>
              <a:rPr lang="cs-CZ" dirty="0" err="1" smtClean="0"/>
              <a:t>Botrange</a:t>
            </a:r>
            <a:r>
              <a:rPr lang="cs-CZ" dirty="0" smtClean="0"/>
              <a:t>, o výšce 694 metrů.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Spadá do mírného podnebného pásu</a:t>
            </a:r>
          </a:p>
          <a:p>
            <a:r>
              <a:rPr lang="cs-CZ" dirty="0" smtClean="0"/>
              <a:t>Přímořské</a:t>
            </a:r>
          </a:p>
          <a:p>
            <a:r>
              <a:rPr lang="cs-CZ" dirty="0" smtClean="0"/>
              <a:t>Srážky </a:t>
            </a:r>
            <a:r>
              <a:rPr lang="cs-CZ" dirty="0" smtClean="0"/>
              <a:t>jsou časté ve všech ročních </a:t>
            </a:r>
            <a:r>
              <a:rPr lang="cs-CZ" dirty="0" smtClean="0"/>
              <a:t>obdobích</a:t>
            </a:r>
          </a:p>
          <a:p>
            <a:r>
              <a:rPr lang="cs-CZ" dirty="0" smtClean="0"/>
              <a:t>Průměrná </a:t>
            </a:r>
            <a:r>
              <a:rPr lang="cs-CZ" dirty="0" smtClean="0"/>
              <a:t>teplota v lednu je 3 °C, v červenci 18 °</a:t>
            </a:r>
            <a:r>
              <a:rPr lang="cs-CZ" dirty="0" smtClean="0"/>
              <a:t>C</a:t>
            </a:r>
          </a:p>
          <a:p>
            <a:r>
              <a:rPr lang="cs-CZ" dirty="0" smtClean="0"/>
              <a:t>Průměrné </a:t>
            </a:r>
            <a:r>
              <a:rPr lang="cs-CZ" dirty="0" smtClean="0"/>
              <a:t>srážky činí 65 milimetrů v lednu, v červenci 73 </a:t>
            </a:r>
            <a:r>
              <a:rPr lang="cs-CZ" dirty="0" smtClean="0"/>
              <a:t>milimetrů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Obecně o Belgii</a:t>
            </a:r>
          </a:p>
          <a:p>
            <a:r>
              <a:rPr lang="cs-CZ" dirty="0" smtClean="0"/>
              <a:t>Vlámský region a jeho provincie</a:t>
            </a:r>
          </a:p>
          <a:p>
            <a:r>
              <a:rPr lang="cs-CZ" dirty="0" smtClean="0"/>
              <a:t>Bruselský region</a:t>
            </a:r>
          </a:p>
          <a:p>
            <a:r>
              <a:rPr lang="cs-CZ" dirty="0" smtClean="0"/>
              <a:t>Valonský region a jeho provincie</a:t>
            </a:r>
          </a:p>
          <a:p>
            <a:r>
              <a:rPr lang="cs-CZ" dirty="0" smtClean="0"/>
              <a:t>Geografie</a:t>
            </a:r>
          </a:p>
          <a:p>
            <a:r>
              <a:rPr lang="cs-CZ" dirty="0" smtClean="0"/>
              <a:t>Klima</a:t>
            </a:r>
          </a:p>
          <a:p>
            <a:r>
              <a:rPr lang="cs-CZ" dirty="0" smtClean="0"/>
              <a:t>Hospodářství</a:t>
            </a:r>
          </a:p>
          <a:p>
            <a:r>
              <a:rPr lang="cs-CZ" dirty="0" smtClean="0"/>
              <a:t>Památky UNESCO</a:t>
            </a:r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Vysoce </a:t>
            </a:r>
            <a:r>
              <a:rPr lang="cs-CZ" dirty="0" smtClean="0"/>
              <a:t>rozvinutý průmyslový stát s velkou koncentrací výroby a intenzivním </a:t>
            </a:r>
            <a:r>
              <a:rPr lang="cs-CZ" dirty="0" smtClean="0"/>
              <a:t>zemědělstvím</a:t>
            </a:r>
          </a:p>
          <a:p>
            <a:r>
              <a:rPr lang="cs-CZ" dirty="0" smtClean="0"/>
              <a:t>Hlavní </a:t>
            </a:r>
            <a:r>
              <a:rPr lang="cs-CZ" dirty="0" smtClean="0"/>
              <a:t>průmyslová </a:t>
            </a:r>
            <a:r>
              <a:rPr lang="cs-CZ" dirty="0" smtClean="0"/>
              <a:t>odvětví:</a:t>
            </a:r>
            <a:r>
              <a:rPr lang="cs-CZ" dirty="0" smtClean="0"/>
              <a:t> hutnictví, strojírenství, chemie a </a:t>
            </a:r>
            <a:r>
              <a:rPr lang="cs-CZ" dirty="0" smtClean="0"/>
              <a:t>textil</a:t>
            </a:r>
          </a:p>
          <a:p>
            <a:r>
              <a:rPr lang="cs-CZ" dirty="0" smtClean="0"/>
              <a:t>Hlavní průmyslové oblasti: Brusel</a:t>
            </a:r>
            <a:r>
              <a:rPr lang="cs-CZ" dirty="0" smtClean="0"/>
              <a:t>, Antverpy, Lutych a </a:t>
            </a:r>
            <a:r>
              <a:rPr lang="cs-CZ" dirty="0" smtClean="0"/>
              <a:t>Gent </a:t>
            </a:r>
          </a:p>
          <a:p>
            <a:r>
              <a:rPr lang="cs-CZ" dirty="0" smtClean="0"/>
              <a:t>Vysoce produktivní je zemědělství, </a:t>
            </a:r>
            <a:r>
              <a:rPr lang="cs-CZ" dirty="0" smtClean="0"/>
              <a:t>živočišná produkce převažuje nad </a:t>
            </a:r>
            <a:r>
              <a:rPr lang="cs-CZ" dirty="0" smtClean="0"/>
              <a:t>rostlinnou</a:t>
            </a:r>
          </a:p>
          <a:p>
            <a:r>
              <a:rPr lang="cs-CZ" dirty="0" smtClean="0"/>
              <a:t>Chov</a:t>
            </a:r>
            <a:r>
              <a:rPr lang="cs-CZ" dirty="0" smtClean="0"/>
              <a:t> prasat, skotu, drůbeže a ovcí</a:t>
            </a:r>
            <a:r>
              <a:rPr lang="cs-CZ" dirty="0" smtClean="0"/>
              <a:t>,</a:t>
            </a:r>
            <a:r>
              <a:rPr lang="cs-CZ" dirty="0" smtClean="0"/>
              <a:t> </a:t>
            </a:r>
            <a:r>
              <a:rPr lang="cs-CZ" dirty="0" smtClean="0"/>
              <a:t>rybolov</a:t>
            </a:r>
          </a:p>
          <a:p>
            <a:r>
              <a:rPr lang="cs-CZ" dirty="0" smtClean="0"/>
              <a:t>Dopravně</a:t>
            </a:r>
            <a:r>
              <a:rPr lang="cs-CZ" dirty="0" smtClean="0"/>
              <a:t> nejvýznamnější jsou přístavy Antverpy a Oostende se spojením do Velké Británie a ropný terminál </a:t>
            </a:r>
            <a:r>
              <a:rPr lang="cs-CZ" dirty="0" smtClean="0"/>
              <a:t>Zeebrügge</a:t>
            </a:r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Památky UNESCO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Vlámské </a:t>
            </a:r>
            <a:r>
              <a:rPr lang="cs-CZ" b="1" dirty="0" err="1" smtClean="0"/>
              <a:t>Bekináže</a:t>
            </a:r>
            <a:r>
              <a:rPr lang="cs-CZ" b="1" dirty="0" smtClean="0"/>
              <a:t>:</a:t>
            </a:r>
            <a:r>
              <a:rPr lang="cs-CZ" dirty="0" smtClean="0"/>
              <a:t> architektonické komplexy - domy, kostely, pobočné budovy a zeleň, to vše postaveno ve stylu typickém pro vlámský kulturní region (1998)</a:t>
            </a:r>
          </a:p>
          <a:p>
            <a:r>
              <a:rPr lang="cs-CZ" b="1" dirty="0" smtClean="0"/>
              <a:t>Čtyři </a:t>
            </a:r>
            <a:r>
              <a:rPr lang="cs-CZ" b="1" dirty="0" smtClean="0"/>
              <a:t>lodní výtahy na </a:t>
            </a:r>
            <a:r>
              <a:rPr lang="cs-CZ" b="1" dirty="0" err="1" smtClean="0"/>
              <a:t>Canal</a:t>
            </a:r>
            <a:r>
              <a:rPr lang="cs-CZ" b="1" dirty="0" smtClean="0"/>
              <a:t> </a:t>
            </a:r>
            <a:r>
              <a:rPr lang="cs-CZ" b="1" dirty="0" err="1" smtClean="0"/>
              <a:t>du</a:t>
            </a:r>
            <a:r>
              <a:rPr lang="cs-CZ" b="1" dirty="0" smtClean="0"/>
              <a:t> Centre a v jeho okolí - La </a:t>
            </a:r>
            <a:r>
              <a:rPr lang="cs-CZ" b="1" dirty="0" err="1" smtClean="0"/>
              <a:t>Louviére</a:t>
            </a:r>
            <a:r>
              <a:rPr lang="cs-CZ" b="1" dirty="0" smtClean="0"/>
              <a:t> a </a:t>
            </a:r>
            <a:r>
              <a:rPr lang="cs-CZ" b="1" dirty="0" err="1" smtClean="0"/>
              <a:t>Le</a:t>
            </a:r>
            <a:r>
              <a:rPr lang="cs-CZ" b="1" dirty="0" smtClean="0"/>
              <a:t> </a:t>
            </a:r>
            <a:r>
              <a:rPr lang="cs-CZ" b="1" dirty="0" err="1" smtClean="0"/>
              <a:t>Roeulx</a:t>
            </a:r>
            <a:r>
              <a:rPr lang="cs-CZ" b="1" dirty="0" smtClean="0"/>
              <a:t> 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b="1" dirty="0" smtClean="0"/>
              <a:t>Bruggy</a:t>
            </a:r>
            <a:r>
              <a:rPr lang="cs-CZ" dirty="0" smtClean="0"/>
              <a:t> </a:t>
            </a:r>
            <a:r>
              <a:rPr lang="cs-CZ" b="1" dirty="0" smtClean="0"/>
              <a:t>– historické centrum města:</a:t>
            </a:r>
            <a:r>
              <a:rPr lang="cs-CZ" dirty="0" smtClean="0"/>
              <a:t> jedno z obchodních a kulturních center Evropy, kde se zachovalo značné množství gotických budov (2000)</a:t>
            </a:r>
          </a:p>
          <a:p>
            <a:r>
              <a:rPr lang="cs-CZ" b="1" dirty="0" smtClean="0"/>
              <a:t>Hlavní městské domy architekta Viktora Horty v  Bruselu </a:t>
            </a:r>
            <a:r>
              <a:rPr lang="cs-CZ" dirty="0" smtClean="0"/>
              <a:t>: 4 městské domy: </a:t>
            </a:r>
            <a:r>
              <a:rPr lang="cs-CZ" dirty="0" err="1" smtClean="0"/>
              <a:t>Hôtel</a:t>
            </a:r>
            <a:r>
              <a:rPr lang="cs-CZ" dirty="0" smtClean="0"/>
              <a:t> </a:t>
            </a:r>
            <a:r>
              <a:rPr lang="cs-CZ" dirty="0" err="1" smtClean="0"/>
              <a:t>Tassel</a:t>
            </a:r>
            <a:r>
              <a:rPr lang="cs-CZ" dirty="0" smtClean="0"/>
              <a:t>, </a:t>
            </a:r>
            <a:r>
              <a:rPr lang="cs-CZ" dirty="0" err="1" smtClean="0"/>
              <a:t>Hôtel</a:t>
            </a:r>
            <a:r>
              <a:rPr lang="cs-CZ" dirty="0" smtClean="0"/>
              <a:t> </a:t>
            </a:r>
            <a:r>
              <a:rPr lang="cs-CZ" dirty="0" err="1" smtClean="0"/>
              <a:t>Solvay</a:t>
            </a:r>
            <a:r>
              <a:rPr lang="cs-CZ" dirty="0" smtClean="0"/>
              <a:t>, </a:t>
            </a:r>
            <a:r>
              <a:rPr lang="cs-CZ" dirty="0" err="1" smtClean="0"/>
              <a:t>Hôtel</a:t>
            </a:r>
            <a:r>
              <a:rPr lang="cs-CZ" dirty="0" smtClean="0"/>
              <a:t> van </a:t>
            </a:r>
            <a:r>
              <a:rPr lang="cs-CZ" dirty="0" err="1" smtClean="0"/>
              <a:t>Eetvelde</a:t>
            </a:r>
            <a:r>
              <a:rPr lang="cs-CZ" dirty="0" smtClean="0"/>
              <a:t> a Dům &amp; Ateliér V. Horty - postavil architekt </a:t>
            </a:r>
            <a:r>
              <a:rPr lang="cs-CZ" dirty="0" err="1" smtClean="0"/>
              <a:t>Victor</a:t>
            </a:r>
            <a:r>
              <a:rPr lang="cs-CZ" dirty="0" smtClean="0"/>
              <a:t> Horta, jeden ze zakladatelů secese (2000)</a:t>
            </a:r>
          </a:p>
          <a:p>
            <a:r>
              <a:rPr lang="cs-CZ" b="1" dirty="0" smtClean="0"/>
              <a:t>Naleziště pazourků z doby kamenné ve </a:t>
            </a:r>
            <a:r>
              <a:rPr lang="cs-CZ" b="1" dirty="0" err="1" smtClean="0"/>
              <a:t>Spiennes</a:t>
            </a:r>
            <a:r>
              <a:rPr lang="cs-CZ" b="1" dirty="0" smtClean="0"/>
              <a:t>: </a:t>
            </a:r>
            <a:r>
              <a:rPr lang="cs-CZ" dirty="0" smtClean="0"/>
              <a:t>největší naleziště pazourků v Evropě (2000)</a:t>
            </a:r>
            <a:br>
              <a:rPr lang="cs-CZ" dirty="0" smtClean="0"/>
            </a:br>
            <a:endParaRPr lang="cs-CZ" dirty="0" smtClean="0"/>
          </a:p>
          <a:p>
            <a:r>
              <a:rPr lang="cs-CZ" b="1" dirty="0" smtClean="0"/>
              <a:t>Katedrála </a:t>
            </a:r>
            <a:r>
              <a:rPr lang="cs-CZ" b="1" dirty="0" err="1" smtClean="0"/>
              <a:t>Notre</a:t>
            </a:r>
            <a:r>
              <a:rPr lang="cs-CZ" b="1" dirty="0" smtClean="0"/>
              <a:t> </a:t>
            </a:r>
            <a:r>
              <a:rPr lang="cs-CZ" b="1" dirty="0" err="1" smtClean="0"/>
              <a:t>Dame</a:t>
            </a:r>
            <a:r>
              <a:rPr lang="cs-CZ" b="1" dirty="0" smtClean="0"/>
              <a:t> v </a:t>
            </a:r>
            <a:r>
              <a:rPr lang="cs-CZ" b="1" dirty="0" err="1" smtClean="0"/>
              <a:t>Tournai</a:t>
            </a:r>
            <a:r>
              <a:rPr lang="cs-CZ" b="1" dirty="0" smtClean="0"/>
              <a:t>:</a:t>
            </a:r>
            <a:r>
              <a:rPr lang="cs-CZ" dirty="0" smtClean="0"/>
              <a:t> katedrála z 12. st., románská chrámová loď výjimečných rozměrů, množství soch a příčná loď s pěti věžemi (2000)</a:t>
            </a:r>
          </a:p>
          <a:p>
            <a:r>
              <a:rPr lang="cs-CZ" b="1" dirty="0" smtClean="0"/>
              <a:t>Nakladatelství </a:t>
            </a:r>
            <a:r>
              <a:rPr lang="cs-CZ" b="1" dirty="0" err="1" smtClean="0"/>
              <a:t>Plantin</a:t>
            </a:r>
            <a:r>
              <a:rPr lang="cs-CZ" b="1" dirty="0" smtClean="0"/>
              <a:t>-</a:t>
            </a:r>
            <a:r>
              <a:rPr lang="cs-CZ" b="1" dirty="0" err="1" smtClean="0"/>
              <a:t>Moretus</a:t>
            </a:r>
            <a:r>
              <a:rPr lang="cs-CZ" b="1" dirty="0" smtClean="0"/>
              <a:t>:</a:t>
            </a:r>
            <a:r>
              <a:rPr lang="cs-CZ" dirty="0" smtClean="0"/>
              <a:t> muzeum (2005)</a:t>
            </a:r>
          </a:p>
          <a:p>
            <a:r>
              <a:rPr lang="cs-CZ" b="1" dirty="0" smtClean="0"/>
              <a:t>Palác </a:t>
            </a:r>
            <a:r>
              <a:rPr lang="cs-CZ" b="1" dirty="0" err="1" smtClean="0"/>
              <a:t>Stoklet</a:t>
            </a:r>
            <a:r>
              <a:rPr lang="cs-CZ" b="1" dirty="0" smtClean="0"/>
              <a:t>:</a:t>
            </a:r>
            <a:r>
              <a:rPr lang="cs-CZ" dirty="0" smtClean="0"/>
              <a:t> výrazná architektura ve stylu vídeňské secese (2009)</a:t>
            </a:r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hoto.id-sign.com/albums/userpics/10004/normal_2008-03-20_Francie_06_Tournai_B_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7"/>
            <a:ext cx="3929090" cy="261415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85786" y="2928934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Katedrála </a:t>
            </a:r>
            <a:r>
              <a:rPr lang="cs-CZ" sz="1600" dirty="0" err="1" smtClean="0"/>
              <a:t>Notre</a:t>
            </a:r>
            <a:r>
              <a:rPr lang="cs-CZ" sz="1600" dirty="0" smtClean="0"/>
              <a:t> </a:t>
            </a:r>
            <a:r>
              <a:rPr lang="cs-CZ" sz="1600" dirty="0" err="1" smtClean="0"/>
              <a:t>Dame</a:t>
            </a:r>
            <a:r>
              <a:rPr lang="cs-CZ" sz="1600" dirty="0" smtClean="0"/>
              <a:t> v </a:t>
            </a:r>
            <a:r>
              <a:rPr lang="cs-CZ" sz="1600" dirty="0" err="1" smtClean="0"/>
              <a:t>Tournai</a:t>
            </a:r>
            <a:endParaRPr lang="cs-CZ" sz="1600" dirty="0"/>
          </a:p>
        </p:txBody>
      </p:sp>
      <p:pic>
        <p:nvPicPr>
          <p:cNvPr id="2054" name="Picture 6" descr="http://www.moravska-galerie.cz/media/622981/josef-hoffmann-palac-stoclet-v-bruselu-1905-1911-wikimedia-comm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73518" y="3071810"/>
            <a:ext cx="4151326" cy="3113495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571744"/>
            <a:ext cx="3975106" cy="297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4714876" y="564357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Palác </a:t>
            </a:r>
            <a:r>
              <a:rPr lang="cs-CZ" dirty="0" err="1" smtClean="0"/>
              <a:t>Stoklet</a:t>
            </a:r>
            <a:endParaRPr lang="cs-CZ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 smtClean="0"/>
          </a:p>
          <a:p>
            <a:pPr lvl="4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geops.cz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zajezdy</a:t>
            </a:r>
            <a:r>
              <a:rPr lang="cs-CZ" dirty="0" smtClean="0">
                <a:hlinkClick r:id="rId2"/>
              </a:rPr>
              <a:t>/informace-</a:t>
            </a:r>
            <a:r>
              <a:rPr lang="cs-CZ" dirty="0" err="1" smtClean="0">
                <a:hlinkClick r:id="rId2"/>
              </a:rPr>
              <a:t>podrobne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belgie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pamatky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unesco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4"/>
            <a:r>
              <a:rPr lang="cs-CZ" dirty="0" smtClean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cs.wikipedia.org/wiki/Belgie</a:t>
            </a:r>
            <a:endParaRPr lang="cs-CZ" dirty="0" smtClean="0"/>
          </a:p>
          <a:p>
            <a:pPr lvl="4"/>
            <a:r>
              <a:rPr lang="cs-CZ" dirty="0" smtClean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europa.eu/about-eu/countries/member-countries/belgium/index_cs.htm</a:t>
            </a:r>
            <a:endParaRPr lang="cs-CZ" dirty="0" smtClean="0"/>
          </a:p>
          <a:p>
            <a:pPr lvl="4"/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zemepis.com</a:t>
            </a:r>
            <a:r>
              <a:rPr lang="cs-CZ" dirty="0" smtClean="0">
                <a:hlinkClick r:id="rId5"/>
              </a:rPr>
              <a:t>/Belgie.</a:t>
            </a:r>
            <a:r>
              <a:rPr lang="cs-CZ" dirty="0" err="1" smtClean="0">
                <a:hlinkClick r:id="rId5"/>
              </a:rPr>
              <a:t>php</a:t>
            </a:r>
            <a:endParaRPr lang="cs-CZ" dirty="0" smtClean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8800" dirty="0" smtClean="0"/>
              <a:t>Děkuji za pozornost </a:t>
            </a:r>
            <a:r>
              <a:rPr lang="cs-CZ" sz="8800" dirty="0" smtClean="0">
                <a:sym typeface="Wingdings" pitchFamily="2" charset="2"/>
              </a:rPr>
              <a:t> </a:t>
            </a:r>
            <a:endParaRPr lang="cs-CZ" sz="88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</a:t>
            </a:r>
            <a:r>
              <a:rPr lang="cs-CZ" dirty="0" smtClean="0"/>
              <a:t>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Oficiálně</a:t>
            </a:r>
            <a:r>
              <a:rPr lang="cs-CZ" dirty="0"/>
              <a:t> Belgické </a:t>
            </a:r>
            <a:r>
              <a:rPr lang="cs-CZ" dirty="0" smtClean="0"/>
              <a:t>království – federativní konstituční monarchie</a:t>
            </a:r>
          </a:p>
          <a:p>
            <a:r>
              <a:rPr lang="cs-CZ" dirty="0" smtClean="0"/>
              <a:t>Hraničí </a:t>
            </a:r>
            <a:r>
              <a:rPr lang="cs-CZ" dirty="0"/>
              <a:t>s </a:t>
            </a:r>
            <a:r>
              <a:rPr lang="cs-CZ" dirty="0" smtClean="0"/>
              <a:t>Francií, Lucemburskem,</a:t>
            </a:r>
            <a:r>
              <a:rPr lang="cs-CZ" dirty="0"/>
              <a:t> </a:t>
            </a:r>
            <a:r>
              <a:rPr lang="cs-CZ" dirty="0" smtClean="0"/>
              <a:t>Německem a</a:t>
            </a:r>
            <a:r>
              <a:rPr lang="cs-CZ" dirty="0"/>
              <a:t> Nizozemskem </a:t>
            </a:r>
            <a:endParaRPr lang="cs-CZ" dirty="0" smtClean="0"/>
          </a:p>
          <a:p>
            <a:r>
              <a:rPr lang="cs-CZ" dirty="0" smtClean="0"/>
              <a:t>Je členem Evropské unie a Severoatlantické aliance (NATO)</a:t>
            </a:r>
          </a:p>
          <a:p>
            <a:r>
              <a:rPr lang="cs-CZ" dirty="0" smtClean="0"/>
              <a:t>Tři </a:t>
            </a:r>
            <a:r>
              <a:rPr lang="cs-CZ" dirty="0"/>
              <a:t>oficiální jazyky: nizozemština, </a:t>
            </a:r>
            <a:r>
              <a:rPr lang="cs-CZ" dirty="0" smtClean="0"/>
              <a:t>francouzština,</a:t>
            </a:r>
            <a:r>
              <a:rPr lang="cs-CZ" dirty="0"/>
              <a:t> </a:t>
            </a:r>
            <a:r>
              <a:rPr lang="cs-CZ" dirty="0" smtClean="0"/>
              <a:t>němčina</a:t>
            </a:r>
          </a:p>
          <a:p>
            <a:r>
              <a:rPr lang="cs-CZ" dirty="0" smtClean="0"/>
              <a:t>Hlavní město: Brusel</a:t>
            </a:r>
            <a:endParaRPr lang="cs-CZ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Skládá ze tří regionů: Vlámský region, Bruselský region, Valonský </a:t>
            </a:r>
            <a:r>
              <a:rPr lang="cs-CZ" dirty="0" smtClean="0"/>
              <a:t>region</a:t>
            </a:r>
          </a:p>
          <a:p>
            <a:r>
              <a:rPr lang="cs-CZ" dirty="0" smtClean="0"/>
              <a:t>Rozloha: </a:t>
            </a:r>
            <a:r>
              <a:rPr lang="cs-CZ" dirty="0" smtClean="0"/>
              <a:t>30 529 </a:t>
            </a:r>
            <a:r>
              <a:rPr lang="cs-CZ" dirty="0" smtClean="0"/>
              <a:t>km²</a:t>
            </a:r>
          </a:p>
          <a:p>
            <a:r>
              <a:rPr lang="cs-CZ" dirty="0" smtClean="0"/>
              <a:t>Počet obyvatel: </a:t>
            </a:r>
            <a:r>
              <a:rPr lang="cs-CZ" dirty="0" smtClean="0"/>
              <a:t>10 583 </a:t>
            </a:r>
            <a:r>
              <a:rPr lang="cs-CZ" dirty="0" smtClean="0"/>
              <a:t>382 (</a:t>
            </a:r>
            <a:r>
              <a:rPr lang="cs-CZ" dirty="0" smtClean="0"/>
              <a:t>v</a:t>
            </a:r>
            <a:r>
              <a:rPr lang="cs-CZ" dirty="0" smtClean="0"/>
              <a:t> roce 2009)</a:t>
            </a:r>
          </a:p>
          <a:p>
            <a:r>
              <a:rPr lang="cs-CZ" dirty="0" smtClean="0"/>
              <a:t>Hustota zalidnění: </a:t>
            </a:r>
            <a:r>
              <a:rPr lang="cs-CZ" dirty="0" smtClean="0"/>
              <a:t>347 ob. / </a:t>
            </a:r>
            <a:r>
              <a:rPr lang="cs-CZ" dirty="0" smtClean="0"/>
              <a:t>km²</a:t>
            </a:r>
          </a:p>
          <a:p>
            <a:r>
              <a:rPr lang="cs-CZ" dirty="0" smtClean="0"/>
              <a:t>Král: Albert II.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Vlámský region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Hlavní město: Brusel</a:t>
            </a:r>
          </a:p>
          <a:p>
            <a:r>
              <a:rPr lang="cs-CZ" dirty="0" smtClean="0"/>
              <a:t>Provincie:</a:t>
            </a:r>
          </a:p>
          <a:p>
            <a:pPr lvl="6">
              <a:buFont typeface="Wingdings" pitchFamily="2" charset="2"/>
              <a:buChar char="Ø"/>
            </a:pPr>
            <a:r>
              <a:rPr lang="cs-CZ" dirty="0" smtClean="0"/>
              <a:t> Antverpy</a:t>
            </a:r>
          </a:p>
          <a:p>
            <a:pPr lvl="6">
              <a:buFont typeface="Wingdings" pitchFamily="2" charset="2"/>
              <a:buChar char="Ø"/>
            </a:pPr>
            <a:r>
              <a:rPr lang="cs-CZ" dirty="0" smtClean="0"/>
              <a:t>Limburk</a:t>
            </a:r>
          </a:p>
          <a:p>
            <a:pPr lvl="6">
              <a:buFont typeface="Wingdings" pitchFamily="2" charset="2"/>
              <a:buChar char="Ø"/>
            </a:pPr>
            <a:r>
              <a:rPr lang="cs-CZ" dirty="0" smtClean="0"/>
              <a:t>Vlámský Brabant</a:t>
            </a:r>
          </a:p>
          <a:p>
            <a:pPr lvl="6">
              <a:buFont typeface="Wingdings" pitchFamily="2" charset="2"/>
              <a:buChar char="Ø"/>
            </a:pPr>
            <a:r>
              <a:rPr lang="cs-CZ" dirty="0" smtClean="0"/>
              <a:t>Východní Flandry</a:t>
            </a:r>
          </a:p>
          <a:p>
            <a:pPr lvl="6">
              <a:buFont typeface="Wingdings" pitchFamily="2" charset="2"/>
              <a:buChar char="Ø"/>
            </a:pPr>
            <a:r>
              <a:rPr lang="cs-CZ" dirty="0" smtClean="0"/>
              <a:t>Západní Flandry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pPr lvl="6"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19458" name="Picture 2" descr="Vlaams GewestLocat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57166"/>
            <a:ext cx="1905000" cy="1905000"/>
          </a:xfrm>
          <a:prstGeom prst="rect">
            <a:avLst/>
          </a:prstGeom>
          <a:noFill/>
        </p:spPr>
      </p:pic>
      <p:pic>
        <p:nvPicPr>
          <p:cNvPr id="19462" name="Picture 6" descr="Soubor:Flag of Flanders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00372"/>
            <a:ext cx="3214709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</a:t>
            </a:r>
            <a:r>
              <a:rPr lang="cs-CZ" dirty="0" smtClean="0"/>
              <a:t>ntverpy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Dělí se na 3 okresy a zahrnuje 70 obcí</a:t>
            </a:r>
            <a:endParaRPr lang="cs-CZ" dirty="0"/>
          </a:p>
        </p:txBody>
      </p:sp>
      <p:pic>
        <p:nvPicPr>
          <p:cNvPr id="18434" name="Picture 2" descr="Soubor:AntwerpenGemeent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643182"/>
            <a:ext cx="4000528" cy="3007806"/>
          </a:xfrm>
          <a:prstGeom prst="rect">
            <a:avLst/>
          </a:prstGeom>
          <a:noFill/>
        </p:spPr>
      </p:pic>
      <p:pic>
        <p:nvPicPr>
          <p:cNvPr id="18436" name="Picture 4" descr="Soubor:BelgiumAntwer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00306"/>
            <a:ext cx="3790950" cy="31908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Limburk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Dělí se na 3 okresy a zahrnuje 44 obcí</a:t>
            </a:r>
            <a:endParaRPr lang="cs-CZ" dirty="0"/>
          </a:p>
        </p:txBody>
      </p:sp>
      <p:pic>
        <p:nvPicPr>
          <p:cNvPr id="17410" name="Picture 2" descr="Soubor:LimburgBGemeent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643182"/>
            <a:ext cx="3705624" cy="2786082"/>
          </a:xfrm>
          <a:prstGeom prst="rect">
            <a:avLst/>
          </a:prstGeom>
          <a:noFill/>
        </p:spPr>
      </p:pic>
      <p:pic>
        <p:nvPicPr>
          <p:cNvPr id="17412" name="Picture 4" descr="Soubor:BelgiumLimbur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496"/>
            <a:ext cx="3790950" cy="31908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Vlámský Brabant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Dělí se na 2 okresy a zahrnuje 65 obcí</a:t>
            </a:r>
            <a:endParaRPr lang="cs-CZ" dirty="0"/>
          </a:p>
        </p:txBody>
      </p:sp>
      <p:pic>
        <p:nvPicPr>
          <p:cNvPr id="16388" name="Picture 4" descr="Soubor:Vlaams-BrabantGemeent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496"/>
            <a:ext cx="3643338" cy="2739252"/>
          </a:xfrm>
          <a:prstGeom prst="rect">
            <a:avLst/>
          </a:prstGeom>
          <a:noFill/>
        </p:spPr>
      </p:pic>
      <p:pic>
        <p:nvPicPr>
          <p:cNvPr id="16390" name="Picture 6" descr="Soubor:BelgiumFlemishBraba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3790950" cy="31908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Východní Flandry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Dělí se na 6 okresů a zahrnuje 65 obcí</a:t>
            </a:r>
            <a:endParaRPr lang="cs-CZ" dirty="0"/>
          </a:p>
        </p:txBody>
      </p:sp>
      <p:pic>
        <p:nvPicPr>
          <p:cNvPr id="15362" name="Picture 2" descr="Soubor:Oost-VlaanderenGemeent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786058"/>
            <a:ext cx="3515592" cy="2643206"/>
          </a:xfrm>
          <a:prstGeom prst="rect">
            <a:avLst/>
          </a:prstGeom>
          <a:noFill/>
        </p:spPr>
      </p:pic>
      <p:pic>
        <p:nvPicPr>
          <p:cNvPr id="15364" name="Picture 4" descr="Soubor:BelgiumEastFlande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857496"/>
            <a:ext cx="3790950" cy="31908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256</TotalTime>
  <Words>236</Words>
  <Application>Microsoft Office PowerPoint</Application>
  <PresentationFormat>Předvádění na obrazovce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Arkýř</vt:lpstr>
      <vt:lpstr>Belgie</vt:lpstr>
      <vt:lpstr>Obsah</vt:lpstr>
      <vt:lpstr>Obecně</vt:lpstr>
      <vt:lpstr>Snímek 4</vt:lpstr>
      <vt:lpstr>Vlámský region</vt:lpstr>
      <vt:lpstr>Antverpy</vt:lpstr>
      <vt:lpstr>Limburk</vt:lpstr>
      <vt:lpstr>Vlámský Brabant</vt:lpstr>
      <vt:lpstr>Východní Flandry</vt:lpstr>
      <vt:lpstr>Západní Flandry</vt:lpstr>
      <vt:lpstr>Bruselský region</vt:lpstr>
      <vt:lpstr>Valonský region</vt:lpstr>
      <vt:lpstr>Henegavsko</vt:lpstr>
      <vt:lpstr>Lucemburk</vt:lpstr>
      <vt:lpstr>Lutych</vt:lpstr>
      <vt:lpstr>Namur</vt:lpstr>
      <vt:lpstr>Valonský Brabant</vt:lpstr>
      <vt:lpstr>Geografie</vt:lpstr>
      <vt:lpstr>Klima</vt:lpstr>
      <vt:lpstr>Hospodářství</vt:lpstr>
      <vt:lpstr>Památky UNESCO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Belgie</dc:title>
  <dc:creator>Tom</dc:creator>
  <cp:lastModifiedBy>Tom</cp:lastModifiedBy>
  <cp:revision>26</cp:revision>
  <dcterms:created xsi:type="dcterms:W3CDTF">2012-12-10T17:56:07Z</dcterms:created>
  <dcterms:modified xsi:type="dcterms:W3CDTF">2012-12-10T22:44:41Z</dcterms:modified>
</cp:coreProperties>
</file>