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5" r:id="rId9"/>
    <p:sldId id="263" r:id="rId10"/>
    <p:sldId id="262" r:id="rId11"/>
    <p:sldId id="264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420A8D-33A9-464B-9B76-71F4B24F1C8A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5AA6C6-737E-4E46-933E-D3C59CDFC91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nablova.net/www/Pamatky%20UNESCO/Spanelsko.html" TargetMode="External"/><Relationship Id="rId2" Type="http://schemas.openxmlformats.org/officeDocument/2006/relationships/hyperlink" Target="http://cs.wikipedia.org/wiki/%C5%A0pan%C4%9Blsk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owbiz.cz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1840" y="1916832"/>
            <a:ext cx="4320480" cy="12295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6000" dirty="0" smtClean="0"/>
              <a:t>Španělsko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24128" y="6381328"/>
            <a:ext cx="3240360" cy="29788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Vypracoval Tomáš Ptáčník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04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1594520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7275"/>
            <a:ext cx="7827640" cy="4441704"/>
          </a:xfrm>
        </p:spPr>
        <p:txBody>
          <a:bodyPr/>
          <a:lstStyle/>
          <a:p>
            <a:r>
              <a:rPr lang="cs-CZ" dirty="0" smtClean="0"/>
              <a:t>Hlavní město Madrid</a:t>
            </a:r>
            <a:endParaRPr lang="cs-CZ" dirty="0"/>
          </a:p>
        </p:txBody>
      </p:sp>
      <p:pic>
        <p:nvPicPr>
          <p:cNvPr id="6148" name="Picture 4" descr="http://files.mojespanelsko.webnode.cz/200000052-69d686ad09/nejv%C4%9Bt%C5%A1%C3%AD%20m%C4%9Bsta%20%C5%A1pan%C4%9Bl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08659"/>
            <a:ext cx="5976664" cy="45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3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610744" cy="796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Památky UNESCO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Cordoba</a:t>
            </a:r>
            <a:endParaRPr lang="cs-CZ" dirty="0" smtClean="0"/>
          </a:p>
          <a:p>
            <a:r>
              <a:rPr lang="cs-CZ" dirty="0" smtClean="0"/>
              <a:t>Granada</a:t>
            </a:r>
          </a:p>
          <a:p>
            <a:r>
              <a:rPr lang="cs-CZ" dirty="0" err="1" smtClean="0"/>
              <a:t>Segovia</a:t>
            </a:r>
            <a:r>
              <a:rPr lang="cs-CZ" dirty="0" smtClean="0"/>
              <a:t> </a:t>
            </a:r>
          </a:p>
          <a:p>
            <a:r>
              <a:rPr lang="cs-CZ" dirty="0" smtClean="0"/>
              <a:t>Sevilla</a:t>
            </a:r>
          </a:p>
          <a:p>
            <a:endParaRPr lang="cs-CZ" dirty="0" smtClean="0"/>
          </a:p>
        </p:txBody>
      </p:sp>
      <p:pic>
        <p:nvPicPr>
          <p:cNvPr id="8194" name="Picture 2" descr="Cord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68" y="1939658"/>
            <a:ext cx="5096416" cy="33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r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10" y="1881617"/>
            <a:ext cx="5126721" cy="340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egov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39658"/>
            <a:ext cx="5039442" cy="33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evilla - katedrá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50" y="1801212"/>
            <a:ext cx="5306851" cy="35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0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538736" cy="724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Známé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4873752"/>
          </a:xfrm>
        </p:spPr>
        <p:txBody>
          <a:bodyPr/>
          <a:lstStyle/>
          <a:p>
            <a:r>
              <a:rPr lang="cs-CZ" dirty="0"/>
              <a:t>Antonio </a:t>
            </a:r>
            <a:r>
              <a:rPr lang="cs-CZ" dirty="0" err="1" smtClean="0"/>
              <a:t>Banderas</a:t>
            </a:r>
            <a:endParaRPr lang="cs-CZ" dirty="0" smtClean="0"/>
          </a:p>
          <a:p>
            <a:r>
              <a:rPr lang="cs-CZ" dirty="0"/>
              <a:t>Enrique </a:t>
            </a:r>
            <a:r>
              <a:rPr lang="cs-CZ" dirty="0" err="1" smtClean="0"/>
              <a:t>Iglesias</a:t>
            </a:r>
            <a:endParaRPr lang="cs-CZ" dirty="0" smtClean="0"/>
          </a:p>
          <a:p>
            <a:r>
              <a:rPr lang="cs-CZ" dirty="0" smtClean="0"/>
              <a:t>Fernando </a:t>
            </a:r>
            <a:r>
              <a:rPr lang="cs-CZ" dirty="0" err="1" smtClean="0"/>
              <a:t>Alonso</a:t>
            </a:r>
            <a:r>
              <a:rPr lang="cs-CZ" dirty="0" smtClean="0"/>
              <a:t> </a:t>
            </a:r>
            <a:r>
              <a:rPr lang="cs-CZ" dirty="0" err="1" smtClean="0"/>
              <a:t>Diaz</a:t>
            </a:r>
            <a:endParaRPr lang="cs-CZ" dirty="0"/>
          </a:p>
          <a:p>
            <a:r>
              <a:rPr lang="cs-CZ" dirty="0" err="1" smtClean="0"/>
              <a:t>Amancio</a:t>
            </a:r>
            <a:r>
              <a:rPr lang="cs-CZ" dirty="0" smtClean="0"/>
              <a:t> </a:t>
            </a:r>
            <a:r>
              <a:rPr lang="cs-CZ" dirty="0" err="1" smtClean="0"/>
              <a:t>Ortega</a:t>
            </a:r>
            <a:r>
              <a:rPr lang="cs-CZ" dirty="0" smtClean="0"/>
              <a:t> </a:t>
            </a:r>
            <a:r>
              <a:rPr lang="cs-CZ" dirty="0" err="1" smtClean="0"/>
              <a:t>Gaona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err="1"/>
              <a:t>Penélope</a:t>
            </a:r>
            <a:r>
              <a:rPr lang="cs-CZ" dirty="0"/>
              <a:t> </a:t>
            </a:r>
            <a:r>
              <a:rPr lang="cs-CZ" dirty="0" err="1"/>
              <a:t>Cruz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Bande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79" y="2060848"/>
            <a:ext cx="316835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c/3ca23156a6d7f9f0e1d07e2dc473c5631312492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74" y="1633803"/>
            <a:ext cx="4208169" cy="315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ovemarks.com/media/image/fernando-alonso_ht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93448"/>
            <a:ext cx="29527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_HS3YRjzfurQ/Sei4g-wgmiI/AAAAAAAAAAc/DENuYGCMFzI/s320/amancio-orte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79" y="1700808"/>
            <a:ext cx="310939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d02.jxs.cz/802/909/33725d2ebb_52363666_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56" y="1124744"/>
            <a:ext cx="3837806" cy="38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1594520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Firmy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Telefónica</a:t>
            </a:r>
          </a:p>
          <a:p>
            <a:r>
              <a:rPr lang="cs-CZ" dirty="0"/>
              <a:t>Zara</a:t>
            </a:r>
          </a:p>
          <a:p>
            <a:r>
              <a:rPr lang="cs-CZ" dirty="0" smtClean="0"/>
              <a:t>Mango</a:t>
            </a:r>
          </a:p>
          <a:p>
            <a:r>
              <a:rPr lang="cs-CZ" dirty="0" smtClean="0"/>
              <a:t>SEAT</a:t>
            </a:r>
          </a:p>
          <a:p>
            <a:r>
              <a:rPr lang="cs-CZ" dirty="0" smtClean="0"/>
              <a:t>CASA</a:t>
            </a:r>
          </a:p>
          <a:p>
            <a:r>
              <a:rPr lang="cs-CZ" dirty="0" err="1"/>
              <a:t>Beulas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2" name="Picture 4" descr="Soubor:Telefonica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56335"/>
            <a:ext cx="4719431" cy="24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bor:Ifc Zara 20071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39" y="1412776"/>
            <a:ext cx="5027712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bor:MNG-Pra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19925"/>
            <a:ext cx="3411379" cy="45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auto-mania.cz/wp-content/uploads/2012/11/seat-mii-min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82617"/>
            <a:ext cx="5363311" cy="37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Soubor:Casa.cn-235m-100.35-24.spanishaf.ar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47" y="1482193"/>
            <a:ext cx="5027712" cy="36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Soubor:Bus of Student Agency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68" y="1588855"/>
            <a:ext cx="4961960" cy="33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6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1954560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hlinkClick r:id="rId2"/>
              </a:rPr>
              <a:t>http://cs.wikipedia.org/wiki/%</a:t>
            </a:r>
            <a:r>
              <a:rPr lang="cs-CZ" b="1" dirty="0" smtClean="0">
                <a:hlinkClick r:id="rId2"/>
              </a:rPr>
              <a:t>C5%A0pan%C4%9Blsko</a:t>
            </a:r>
            <a:endParaRPr lang="cs-CZ" b="1" dirty="0" smtClean="0"/>
          </a:p>
          <a:p>
            <a:r>
              <a:rPr lang="cs-CZ" b="1" dirty="0">
                <a:hlinkClick r:id="rId3"/>
              </a:rPr>
              <a:t>http://referaty-seminarky.cz/spanelsko-krasna-zeme/</a:t>
            </a:r>
          </a:p>
          <a:p>
            <a:r>
              <a:rPr lang="cs-CZ" b="1" dirty="0" smtClean="0">
                <a:hlinkClick r:id="rId3"/>
              </a:rPr>
              <a:t>http</a:t>
            </a:r>
            <a:r>
              <a:rPr lang="cs-CZ" b="1" dirty="0">
                <a:hlinkClick r:id="rId3"/>
              </a:rPr>
              <a:t>://</a:t>
            </a:r>
            <a:r>
              <a:rPr lang="cs-CZ" b="1" dirty="0" smtClean="0">
                <a:hlinkClick r:id="rId3"/>
              </a:rPr>
              <a:t>www.schnablova.net/www/Pamatky%20UNESCO/Spanelsko.html</a:t>
            </a:r>
            <a:endParaRPr lang="cs-CZ" b="1" dirty="0" smtClean="0"/>
          </a:p>
          <a:p>
            <a:r>
              <a:rPr lang="cs-CZ" b="1" dirty="0">
                <a:hlinkClick r:id="rId4"/>
              </a:rPr>
              <a:t>http://</a:t>
            </a:r>
            <a:r>
              <a:rPr lang="cs-CZ" b="1" dirty="0" smtClean="0">
                <a:hlinkClick r:id="rId4"/>
              </a:rPr>
              <a:t>www.showbiz.cz</a:t>
            </a:r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2270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408712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dirty="0" smtClean="0"/>
              <a:t>Děkuji za pozornost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0384" cy="172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18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2602632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Španělsko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Španělské Království</a:t>
            </a:r>
          </a:p>
          <a:p>
            <a:r>
              <a:rPr lang="cs-CZ" dirty="0"/>
              <a:t>504 782 </a:t>
            </a:r>
            <a:r>
              <a:rPr lang="cs-CZ" dirty="0" smtClean="0"/>
              <a:t>km²</a:t>
            </a:r>
          </a:p>
          <a:p>
            <a:r>
              <a:rPr lang="cs-CZ" dirty="0" smtClean="0"/>
              <a:t>Katolické náboženství</a:t>
            </a:r>
            <a:endParaRPr lang="cs-CZ" dirty="0" smtClean="0"/>
          </a:p>
        </p:txBody>
      </p:sp>
      <p:pic>
        <p:nvPicPr>
          <p:cNvPr id="3074" name="Picture 2" descr="Soubor:Flag of Spai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3068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Escudo de España (mazonado)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212976"/>
            <a:ext cx="2419959" cy="241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394720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Politické zřízení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onstituční monarchie s parlamentní</a:t>
            </a:r>
            <a:r>
              <a:rPr lang="pt-BR" dirty="0"/>
              <a:t> formou </a:t>
            </a:r>
            <a:r>
              <a:rPr lang="pt-BR" dirty="0" smtClean="0"/>
              <a:t>vlády</a:t>
            </a:r>
            <a:endParaRPr lang="cs-CZ" dirty="0" smtClean="0"/>
          </a:p>
          <a:p>
            <a:r>
              <a:rPr lang="cs-CZ" dirty="0" smtClean="0"/>
              <a:t>Hlava státu král </a:t>
            </a:r>
            <a:r>
              <a:rPr lang="cs-CZ" dirty="0"/>
              <a:t>Juan Carlos I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Předseda vlády </a:t>
            </a:r>
            <a:r>
              <a:rPr lang="cs-CZ" dirty="0"/>
              <a:t>Mariano </a:t>
            </a:r>
            <a:r>
              <a:rPr lang="cs-CZ" dirty="0" err="1"/>
              <a:t>Rajoy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44" name="Picture 4" descr="http://www.suttonclonard.com/images/reybg01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94" y="2502024"/>
            <a:ext cx="18731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ages1.wikia.nocookie.net/__cb20100401223221/monarquia/es/images/0/05/Rey_juan_carlos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496687" cy="33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ubor:Mariano Rajoy en Bilba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2256901" cy="33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1810544" cy="5809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244" y="1556792"/>
            <a:ext cx="7467600" cy="936104"/>
          </a:xfrm>
        </p:spPr>
        <p:txBody>
          <a:bodyPr/>
          <a:lstStyle/>
          <a:p>
            <a:r>
              <a:rPr lang="cs-CZ" dirty="0" smtClean="0"/>
              <a:t>Nejvýznamnějším úředním jazykem na celém území je španělština</a:t>
            </a:r>
            <a:r>
              <a:rPr lang="cs-CZ" dirty="0" smtClean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3555204" cy="407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2514735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Další </a:t>
            </a:r>
            <a:r>
              <a:rPr lang="cs-CZ" sz="2400" dirty="0"/>
              <a:t>úřední jsou </a:t>
            </a:r>
            <a:r>
              <a:rPr lang="cs-CZ" sz="2400" dirty="0" smtClean="0"/>
              <a:t>Katalánština,</a:t>
            </a:r>
            <a:endParaRPr lang="cs-CZ" sz="2400" dirty="0"/>
          </a:p>
          <a:p>
            <a:r>
              <a:rPr lang="cs-CZ" sz="2400" dirty="0" smtClean="0"/>
              <a:t>Baskičtina a Galicijština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356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1944216" cy="6389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Poloha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Leží na Pyrenejském poloostrově</a:t>
            </a:r>
          </a:p>
          <a:p>
            <a:r>
              <a:rPr lang="cs-CZ" dirty="0" smtClean="0"/>
              <a:t>Kanárské ostrovy, Baleáry </a:t>
            </a:r>
          </a:p>
          <a:p>
            <a:r>
              <a:rPr lang="cs-CZ" dirty="0" smtClean="0"/>
              <a:t>Součástí katalánské město </a:t>
            </a:r>
            <a:r>
              <a:rPr lang="cs-CZ" dirty="0" err="1" smtClean="0"/>
              <a:t>Llívia</a:t>
            </a:r>
            <a:r>
              <a:rPr lang="cs-CZ" dirty="0" smtClean="0"/>
              <a:t>, které </a:t>
            </a:r>
            <a:r>
              <a:rPr lang="cs-CZ" dirty="0"/>
              <a:t>je zcela obklopeno územím </a:t>
            </a:r>
            <a:r>
              <a:rPr lang="cs-CZ" dirty="0" smtClean="0"/>
              <a:t>Francie.</a:t>
            </a:r>
            <a:endParaRPr lang="cs-CZ" dirty="0"/>
          </a:p>
        </p:txBody>
      </p:sp>
      <p:pic>
        <p:nvPicPr>
          <p:cNvPr id="2050" name="Picture 2" descr="Soubor:EU location E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330824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Administrativní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17 autonomních </a:t>
            </a:r>
            <a:r>
              <a:rPr lang="cs-CZ" dirty="0" smtClean="0"/>
              <a:t>společenství (okresů) </a:t>
            </a:r>
            <a:r>
              <a:rPr lang="cs-CZ" dirty="0"/>
              <a:t>a 2 autonomní </a:t>
            </a:r>
            <a:r>
              <a:rPr lang="cs-CZ" dirty="0" smtClean="0"/>
              <a:t>města.</a:t>
            </a:r>
          </a:p>
          <a:p>
            <a:r>
              <a:rPr lang="cs-CZ" dirty="0" smtClean="0"/>
              <a:t>50 provincií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19342"/>
              </p:ext>
            </p:extLst>
          </p:nvPr>
        </p:nvGraphicFramePr>
        <p:xfrm>
          <a:off x="457200" y="3716972"/>
          <a:ext cx="7467600" cy="64008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cs-CZ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39909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9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7"/>
            <a:ext cx="2232248" cy="7008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Zalidnění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124" name="Picture 4" descr="Soubor:Densidades de población en España (2008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5230"/>
            <a:ext cx="7704856" cy="52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6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2458616" cy="5809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Geofrafie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Ve vnitrozemí </a:t>
            </a:r>
            <a:r>
              <a:rPr lang="cs-CZ" dirty="0" smtClean="0"/>
              <a:t>vysoké náhorní </a:t>
            </a:r>
            <a:r>
              <a:rPr lang="cs-CZ" dirty="0" smtClean="0"/>
              <a:t>plošiny Meseta León</a:t>
            </a:r>
            <a:r>
              <a:rPr lang="es-ES" dirty="0"/>
              <a:t> a </a:t>
            </a:r>
            <a:r>
              <a:rPr lang="cs-CZ" dirty="0" smtClean="0"/>
              <a:t>La </a:t>
            </a:r>
            <a:r>
              <a:rPr lang="cs-CZ" dirty="0" err="1" smtClean="0"/>
              <a:t>Mancha</a:t>
            </a:r>
            <a:endParaRPr lang="cs-CZ" dirty="0" smtClean="0"/>
          </a:p>
          <a:p>
            <a:r>
              <a:rPr lang="cs-CZ" dirty="0" smtClean="0"/>
              <a:t>Pohoří Pyreneje, Sierra Nevada</a:t>
            </a:r>
            <a:r>
              <a:rPr lang="cs-CZ" dirty="0"/>
              <a:t> </a:t>
            </a:r>
            <a:r>
              <a:rPr lang="cs-CZ" dirty="0" smtClean="0"/>
              <a:t>a </a:t>
            </a:r>
            <a:r>
              <a:rPr lang="cs-CZ" dirty="0" err="1" smtClean="0"/>
              <a:t>Kantaberské</a:t>
            </a:r>
            <a:r>
              <a:rPr lang="cs-CZ" dirty="0" smtClean="0"/>
              <a:t> pohoří</a:t>
            </a:r>
          </a:p>
          <a:p>
            <a:r>
              <a:rPr lang="cs-CZ" dirty="0" smtClean="0"/>
              <a:t>Údolní nivy (př. Guadalquivir) podél pobřeží </a:t>
            </a:r>
          </a:p>
          <a:p>
            <a:r>
              <a:rPr lang="cs-CZ" dirty="0" smtClean="0"/>
              <a:t>Nejvyšší hora – sopka </a:t>
            </a:r>
            <a:r>
              <a:rPr lang="cs-CZ" dirty="0" err="1" smtClean="0"/>
              <a:t>Pico</a:t>
            </a:r>
            <a:r>
              <a:rPr lang="cs-CZ" dirty="0" smtClean="0"/>
              <a:t> de </a:t>
            </a:r>
            <a:r>
              <a:rPr lang="cs-CZ" dirty="0" err="1" smtClean="0"/>
              <a:t>Teide</a:t>
            </a:r>
            <a:r>
              <a:rPr lang="cs-CZ" dirty="0" smtClean="0"/>
              <a:t> </a:t>
            </a:r>
            <a:r>
              <a:rPr lang="cs-CZ" dirty="0"/>
              <a:t>(3718 m</a:t>
            </a:r>
            <a:r>
              <a:rPr lang="cs-CZ" dirty="0" smtClean="0"/>
              <a:t>) na ostrově </a:t>
            </a:r>
            <a:r>
              <a:rPr lang="cs-CZ" dirty="0" err="1" smtClean="0"/>
              <a:t>Tenerife</a:t>
            </a:r>
            <a:endParaRPr lang="cs-CZ" dirty="0" smtClean="0"/>
          </a:p>
          <a:p>
            <a:r>
              <a:rPr lang="cs-CZ" dirty="0" smtClean="0"/>
              <a:t>Vnitrozemská hora </a:t>
            </a:r>
            <a:r>
              <a:rPr lang="cs-CZ" dirty="0" err="1" smtClean="0"/>
              <a:t>Mulhacén</a:t>
            </a:r>
            <a:r>
              <a:rPr lang="cs-CZ" dirty="0" smtClean="0"/>
              <a:t> </a:t>
            </a:r>
            <a:r>
              <a:rPr lang="cs-CZ" dirty="0"/>
              <a:t>(3478 m</a:t>
            </a:r>
            <a:r>
              <a:rPr lang="cs-CZ" dirty="0" smtClean="0"/>
              <a:t>) u Granady</a:t>
            </a:r>
            <a:endParaRPr lang="cs-CZ" dirty="0"/>
          </a:p>
        </p:txBody>
      </p:sp>
      <p:pic>
        <p:nvPicPr>
          <p:cNvPr id="9218" name="Picture 2" descr="http://leccos.com/pics/pic/spanelsko-_map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13176"/>
            <a:ext cx="1877141" cy="14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4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2170584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1,04 % vodní </a:t>
            </a:r>
            <a:r>
              <a:rPr lang="cs-CZ" dirty="0" smtClean="0"/>
              <a:t>plochy</a:t>
            </a:r>
          </a:p>
          <a:p>
            <a:r>
              <a:rPr lang="cs-CZ" dirty="0" smtClean="0"/>
              <a:t>Období sucha (léto) &amp; dešťů (zima)</a:t>
            </a:r>
            <a:endParaRPr lang="cs-CZ" dirty="0"/>
          </a:p>
        </p:txBody>
      </p:sp>
      <p:pic>
        <p:nvPicPr>
          <p:cNvPr id="7172" name="Picture 4" descr="http://nd03.jxs.cz/295/798/ef595111c2_89137668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3027040"/>
            <a:ext cx="5061134" cy="35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8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astní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E30202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569</TotalTime>
  <Words>125</Words>
  <Application>Microsoft Office PowerPoint</Application>
  <PresentationFormat>Předvádění na obrazovce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Španělsko</vt:lpstr>
      <vt:lpstr>Španělsko</vt:lpstr>
      <vt:lpstr>Politické zřízení</vt:lpstr>
      <vt:lpstr>Jazyky</vt:lpstr>
      <vt:lpstr>Poloha</vt:lpstr>
      <vt:lpstr>Administrativní Dělení</vt:lpstr>
      <vt:lpstr> Zalidnění</vt:lpstr>
      <vt:lpstr>Geofrafie</vt:lpstr>
      <vt:lpstr>Vodstvo</vt:lpstr>
      <vt:lpstr>Města</vt:lpstr>
      <vt:lpstr>Památky UNESCO</vt:lpstr>
      <vt:lpstr>Známé Osobnosti</vt:lpstr>
      <vt:lpstr>Firmy</vt:lpstr>
      <vt:lpstr>Zdroje</vt:lpstr>
      <vt:lpstr> 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Španělsko</dc:title>
  <dc:creator>Tomáš</dc:creator>
  <cp:lastModifiedBy>Tomáš</cp:lastModifiedBy>
  <cp:revision>30</cp:revision>
  <dcterms:created xsi:type="dcterms:W3CDTF">2012-12-16T10:34:51Z</dcterms:created>
  <dcterms:modified xsi:type="dcterms:W3CDTF">2012-12-16T22:24:11Z</dcterms:modified>
</cp:coreProperties>
</file>