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26731B-D8A3-422E-AC80-6EC5F6FB974B}" type="datetimeFigureOut">
              <a:rPr lang="cs-CZ" smtClean="0"/>
              <a:t>10.12.2012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99D9B3-B1BA-4D54-AED7-332A5FA499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v.cz/jnp/cz/encyklopedie_statu/evropa/nizozemsko/index.html" TargetMode="External"/><Relationship Id="rId2" Type="http://schemas.openxmlformats.org/officeDocument/2006/relationships/hyperlink" Target="http://cs.wikipedia.org/wiki/Nizozems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04056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Vítejte na mé prezentaci o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NIZOZEMSKU</a:t>
            </a:r>
            <a:endParaRPr lang="cs-CZ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informace</a:t>
            </a:r>
          </a:p>
          <a:p>
            <a:r>
              <a:rPr lang="cs-CZ" dirty="0" smtClean="0"/>
              <a:t>Dělení území</a:t>
            </a:r>
          </a:p>
          <a:p>
            <a:r>
              <a:rPr lang="cs-CZ" dirty="0" smtClean="0"/>
              <a:t>Státní správa</a:t>
            </a:r>
          </a:p>
          <a:p>
            <a:r>
              <a:rPr lang="cs-CZ" dirty="0" smtClean="0"/>
              <a:t>Obyvatelstvo</a:t>
            </a:r>
          </a:p>
          <a:p>
            <a:r>
              <a:rPr lang="cs-CZ" dirty="0" smtClean="0"/>
              <a:t>Podnebí</a:t>
            </a:r>
          </a:p>
          <a:p>
            <a:r>
              <a:rPr lang="cs-CZ" dirty="0" smtClean="0"/>
              <a:t>Fauna a flóra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Součást Nizozemského Království</a:t>
            </a:r>
          </a:p>
          <a:p>
            <a:r>
              <a:rPr lang="cs-CZ" dirty="0" smtClean="0"/>
              <a:t>Rozloha 41 527 km</a:t>
            </a:r>
            <a:r>
              <a:rPr lang="cs-CZ" sz="2400" baseline="30000" dirty="0" smtClean="0"/>
              <a:t>2 </a:t>
            </a:r>
            <a:r>
              <a:rPr lang="cs-CZ" sz="2400" dirty="0" smtClean="0"/>
              <a:t> (27 PROCENT POD ÚROVNÍ MOŘE)</a:t>
            </a:r>
            <a:endParaRPr lang="cs-CZ" sz="2400" baseline="30000" dirty="0" smtClean="0"/>
          </a:p>
          <a:p>
            <a:r>
              <a:rPr lang="cs-CZ" dirty="0" smtClean="0"/>
              <a:t>Počet obyvatel 16,7 mil.</a:t>
            </a:r>
          </a:p>
          <a:p>
            <a:r>
              <a:rPr lang="cs-CZ" dirty="0" smtClean="0"/>
              <a:t>Úřední jazyky: nizozemština a fríština</a:t>
            </a:r>
          </a:p>
          <a:p>
            <a:r>
              <a:rPr lang="cs-CZ" dirty="0" smtClean="0"/>
              <a:t>Hl. město: Amsterdam</a:t>
            </a:r>
          </a:p>
          <a:p>
            <a:r>
              <a:rPr lang="cs-CZ" dirty="0" smtClean="0"/>
              <a:t>Nejvyšší vrchol: 321 metrů vysoký </a:t>
            </a:r>
            <a:r>
              <a:rPr lang="cs-CZ" dirty="0" err="1" smtClean="0"/>
              <a:t>Vaalserberg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95651"/>
            <a:ext cx="2945364" cy="19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48329"/>
            <a:ext cx="2274763" cy="26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ÚZEMÍ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556793"/>
            <a:ext cx="8229600" cy="1224136"/>
          </a:xfrm>
        </p:spPr>
        <p:txBody>
          <a:bodyPr/>
          <a:lstStyle/>
          <a:p>
            <a:r>
              <a:rPr lang="cs-CZ" dirty="0" smtClean="0"/>
              <a:t>Nizozemsko se dělí na provincie </a:t>
            </a:r>
          </a:p>
          <a:p>
            <a:r>
              <a:rPr lang="cs-CZ" dirty="0" smtClean="0"/>
              <a:t>Je jich dvanáct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3209267" cy="38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cs-CZ" dirty="0" smtClean="0"/>
              <a:t>Konstituční (dědičná) monarchie </a:t>
            </a:r>
          </a:p>
          <a:p>
            <a:r>
              <a:rPr lang="pl-PL" dirty="0" smtClean="0"/>
              <a:t>Hlavou státu je od roku 1980 královna Beatrix, společně sradou ministrů</a:t>
            </a:r>
          </a:p>
          <a:p>
            <a:pPr>
              <a:buNone/>
            </a:pPr>
            <a:endParaRPr lang="pl-PL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3145532" cy="3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Hustota zalidnění je  397,7 ob./km²</a:t>
            </a:r>
          </a:p>
          <a:p>
            <a:r>
              <a:rPr lang="cs-CZ" dirty="0" smtClean="0"/>
              <a:t>Průměrný roční přírůstek je 5,4 ob./1000 ob.</a:t>
            </a:r>
          </a:p>
          <a:p>
            <a:r>
              <a:rPr lang="cs-CZ" b="1" dirty="0" smtClean="0"/>
              <a:t>nizozemská národnost </a:t>
            </a:r>
            <a:r>
              <a:rPr lang="cs-CZ" dirty="0" smtClean="0"/>
              <a:t>(„</a:t>
            </a:r>
            <a:r>
              <a:rPr lang="cs-CZ" dirty="0" err="1" smtClean="0"/>
              <a:t>autochtonen</a:t>
            </a:r>
            <a:r>
              <a:rPr lang="cs-CZ" dirty="0" smtClean="0"/>
              <a:t>") 79% - 13,2 mil.</a:t>
            </a:r>
            <a:r>
              <a:rPr lang="cs-CZ" dirty="0"/>
              <a:t> </a:t>
            </a:r>
            <a:r>
              <a:rPr lang="cs-CZ" dirty="0" smtClean="0"/>
              <a:t>                                                                   </a:t>
            </a:r>
          </a:p>
          <a:p>
            <a:r>
              <a:rPr lang="cs-CZ" b="1" dirty="0" smtClean="0"/>
              <a:t>jiná národnost </a:t>
            </a:r>
            <a:r>
              <a:rPr lang="cs-CZ" dirty="0" smtClean="0"/>
              <a:t>(„</a:t>
            </a:r>
            <a:r>
              <a:rPr lang="cs-CZ" dirty="0" err="1" smtClean="0"/>
              <a:t>allochtonen</a:t>
            </a:r>
            <a:r>
              <a:rPr lang="cs-CZ" dirty="0" smtClean="0"/>
              <a:t>") 21% - 3,5 mil</a:t>
            </a:r>
          </a:p>
          <a:p>
            <a:r>
              <a:rPr lang="cs-CZ" dirty="0" smtClean="0"/>
              <a:t>Náboženské složení</a:t>
            </a:r>
          </a:p>
          <a:p>
            <a:pPr>
              <a:buNone/>
            </a:pPr>
            <a:r>
              <a:rPr lang="cs-CZ" dirty="0" smtClean="0"/>
              <a:t>Poslední dostupné údaje jsou za rok 2009:</a:t>
            </a:r>
          </a:p>
          <a:p>
            <a:pPr>
              <a:buNone/>
            </a:pPr>
            <a:r>
              <a:rPr lang="cs-CZ" b="1" dirty="0" smtClean="0"/>
              <a:t>bez </a:t>
            </a:r>
            <a:r>
              <a:rPr lang="cs-CZ" b="1" dirty="0" err="1" smtClean="0"/>
              <a:t>vyznáníi</a:t>
            </a:r>
            <a:r>
              <a:rPr lang="cs-CZ" b="1" dirty="0" smtClean="0"/>
              <a:t> </a:t>
            </a:r>
            <a:r>
              <a:rPr lang="cs-CZ" dirty="0" smtClean="0"/>
              <a:t>46 %</a:t>
            </a:r>
          </a:p>
          <a:p>
            <a:pPr>
              <a:buNone/>
            </a:pPr>
            <a:r>
              <a:rPr lang="cs-CZ" b="1" dirty="0" smtClean="0"/>
              <a:t>římsko-katolická vyznání </a:t>
            </a:r>
            <a:r>
              <a:rPr lang="cs-CZ" dirty="0" smtClean="0"/>
              <a:t>27 %</a:t>
            </a:r>
          </a:p>
          <a:p>
            <a:pPr>
              <a:buNone/>
            </a:pPr>
            <a:r>
              <a:rPr lang="cs-CZ" b="1" dirty="0" smtClean="0"/>
              <a:t>křesťanské reformované církve </a:t>
            </a:r>
            <a:r>
              <a:rPr lang="cs-CZ" dirty="0" smtClean="0"/>
              <a:t>17%</a:t>
            </a:r>
          </a:p>
          <a:p>
            <a:pPr>
              <a:buNone/>
            </a:pPr>
            <a:r>
              <a:rPr lang="cs-CZ" b="1" dirty="0" smtClean="0"/>
              <a:t>ostatní vyznání</a:t>
            </a:r>
            <a:r>
              <a:rPr lang="cs-CZ" dirty="0" smtClean="0"/>
              <a:t>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Převládá </a:t>
            </a:r>
            <a:r>
              <a:rPr lang="cs-CZ" dirty="0"/>
              <a:t>o</a:t>
            </a:r>
            <a:r>
              <a:rPr lang="cs-CZ" dirty="0" smtClean="0"/>
              <a:t>ceánské podnebí</a:t>
            </a:r>
          </a:p>
          <a:p>
            <a:r>
              <a:rPr lang="cs-CZ" dirty="0" smtClean="0"/>
              <a:t>Vysoký roční úhrn srážek(750–850 mm)</a:t>
            </a:r>
          </a:p>
          <a:p>
            <a:r>
              <a:rPr lang="cs-CZ" dirty="0" smtClean="0"/>
              <a:t>Časté mlhy a silný vítr</a:t>
            </a:r>
          </a:p>
          <a:p>
            <a:r>
              <a:rPr lang="cs-CZ" dirty="0" smtClean="0"/>
              <a:t>Podnebí velmi ovlivňuje teplý Golfský proud</a:t>
            </a:r>
          </a:p>
          <a:p>
            <a:r>
              <a:rPr lang="cs-CZ" dirty="0" smtClean="0"/>
              <a:t>Díky němu teplé zimy, ale poměrně studené léta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cs-CZ" dirty="0" smtClean="0"/>
              <a:t>Původně zde byly dubové a březové porosty, jejich rozsah se ale dost zmenšil</a:t>
            </a:r>
          </a:p>
          <a:p>
            <a:r>
              <a:rPr lang="cs-CZ" dirty="0" smtClean="0"/>
              <a:t>Pobřeží pokrývají porosty tvrdých trav</a:t>
            </a:r>
          </a:p>
          <a:p>
            <a:r>
              <a:rPr lang="cs-CZ" dirty="0" smtClean="0"/>
              <a:t>Velké množství stěhovavých ptáků a vyder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449960" cy="258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3289548" cy="24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Zdroje: </a:t>
            </a:r>
            <a:br>
              <a:rPr lang="cs-CZ" sz="2000" dirty="0" smtClean="0"/>
            </a:br>
            <a:r>
              <a:rPr lang="cs-CZ" sz="1900" dirty="0" smtClean="0">
                <a:hlinkClick r:id="rId2"/>
              </a:rPr>
              <a:t>http://cs.wikipedia.org/wiki/Nizozemsko#Podneb.C3.AD</a:t>
            </a:r>
            <a:r>
              <a:rPr lang="cs-CZ" sz="400" dirty="0" smtClean="0"/>
              <a:t/>
            </a:r>
            <a:br>
              <a:rPr lang="cs-CZ" sz="400" dirty="0" smtClean="0"/>
            </a:br>
            <a:r>
              <a:rPr lang="cs-CZ" sz="1900" dirty="0" smtClean="0">
                <a:hlinkClick r:id="rId3"/>
              </a:rPr>
              <a:t>http://www.</a:t>
            </a:r>
            <a:r>
              <a:rPr lang="cs-CZ" sz="1900" dirty="0" err="1" smtClean="0">
                <a:hlinkClick r:id="rId3"/>
              </a:rPr>
              <a:t>mzv.cz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err="1" smtClean="0">
                <a:hlinkClick r:id="rId3"/>
              </a:rPr>
              <a:t>jnp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err="1" smtClean="0">
                <a:hlinkClick r:id="rId3"/>
              </a:rPr>
              <a:t>cz</a:t>
            </a:r>
            <a:r>
              <a:rPr lang="cs-CZ" sz="1900" dirty="0" smtClean="0">
                <a:hlinkClick r:id="rId3"/>
              </a:rPr>
              <a:t>/encyklopedie_</a:t>
            </a:r>
            <a:r>
              <a:rPr lang="cs-CZ" sz="1900" dirty="0" err="1" smtClean="0">
                <a:hlinkClick r:id="rId3"/>
              </a:rPr>
              <a:t>statu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err="1" smtClean="0">
                <a:hlinkClick r:id="rId3"/>
              </a:rPr>
              <a:t>evropa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err="1" smtClean="0">
                <a:hlinkClick r:id="rId3"/>
              </a:rPr>
              <a:t>nizozemsko</a:t>
            </a:r>
            <a:r>
              <a:rPr lang="cs-CZ" sz="1900" dirty="0" smtClean="0">
                <a:hlinkClick r:id="rId3"/>
              </a:rPr>
              <a:t>/index.</a:t>
            </a:r>
            <a:r>
              <a:rPr lang="cs-CZ" sz="1900" dirty="0" err="1" smtClean="0">
                <a:hlinkClick r:id="rId3"/>
              </a:rPr>
              <a:t>html</a:t>
            </a:r>
            <a:r>
              <a:rPr lang="cs-CZ" sz="1900" dirty="0" smtClean="0"/>
              <a:t> </a:t>
            </a:r>
            <a:endParaRPr lang="cs-CZ" sz="1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9632" y="321297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DĚKUJI ZA POZORNOST </a:t>
            </a:r>
            <a:r>
              <a:rPr lang="cs-CZ" sz="4400" dirty="0" smtClean="0">
                <a:sym typeface="Wingdings" pitchFamily="2" charset="2"/>
              </a:rPr>
              <a:t>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210</Words>
  <Application>Microsoft Office PowerPoint</Application>
  <PresentationFormat>Předvádění na obrazovce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Cesta</vt:lpstr>
      <vt:lpstr>   Vítejte na mé prezentaci o   NIZOZEMSKU</vt:lpstr>
      <vt:lpstr>OBSAH</vt:lpstr>
      <vt:lpstr>OBECNÉ INFORMACE</vt:lpstr>
      <vt:lpstr>DĚLENÍ ÚZEMÍ</vt:lpstr>
      <vt:lpstr>STÁTNÍ SPRÁVA</vt:lpstr>
      <vt:lpstr>OBYVATELSTVO</vt:lpstr>
      <vt:lpstr>PODNEBÍ</vt:lpstr>
      <vt:lpstr>Fauna a flóra</vt:lpstr>
      <vt:lpstr>Zdroje:  http://cs.wikipedia.org/wiki/Nizozemsko#Podneb.C3.AD http://www.mzv.cz/jnp/cz/encyklopedie_statu/evropa/nizozemsko/index.html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mé prezentaci o   NIZOZEMSKU</dc:title>
  <dc:creator>LYNX</dc:creator>
  <cp:lastModifiedBy>LYNX</cp:lastModifiedBy>
  <cp:revision>8</cp:revision>
  <dcterms:created xsi:type="dcterms:W3CDTF">2012-12-10T20:27:36Z</dcterms:created>
  <dcterms:modified xsi:type="dcterms:W3CDTF">2012-12-10T21:44:18Z</dcterms:modified>
</cp:coreProperties>
</file>