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58" r:id="rId5"/>
    <p:sldId id="263" r:id="rId6"/>
    <p:sldId id="264" r:id="rId7"/>
    <p:sldId id="265" r:id="rId8"/>
    <p:sldId id="262" r:id="rId9"/>
    <p:sldId id="259" r:id="rId10"/>
    <p:sldId id="260" r:id="rId11"/>
    <p:sldId id="266" r:id="rId12"/>
    <p:sldId id="274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664" autoAdjust="0"/>
    <p:restoredTop sz="94660"/>
  </p:normalViewPr>
  <p:slideViewPr>
    <p:cSldViewPr>
      <p:cViewPr varScale="1">
        <p:scale>
          <a:sx n="63" d="100"/>
          <a:sy n="63" d="100"/>
        </p:scale>
        <p:origin x="-9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0442-9C92-4948-B2EC-34CBFF2B5223}" type="datetimeFigureOut">
              <a:rPr lang="cs-CZ" smtClean="0"/>
              <a:pPr/>
              <a:t>5.12.2012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39E7FDB-3B65-44D5-A990-FF06DCFB0F6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0442-9C92-4948-B2EC-34CBFF2B5223}" type="datetimeFigureOut">
              <a:rPr lang="cs-CZ" smtClean="0"/>
              <a:pPr/>
              <a:t>5.12.2012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E7FDB-3B65-44D5-A990-FF06DCFB0F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0442-9C92-4948-B2EC-34CBFF2B5223}" type="datetimeFigureOut">
              <a:rPr lang="cs-CZ" smtClean="0"/>
              <a:pPr/>
              <a:t>5.12.2012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E7FDB-3B65-44D5-A990-FF06DCFB0F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0442-9C92-4948-B2EC-34CBFF2B5223}" type="datetimeFigureOut">
              <a:rPr lang="cs-CZ" smtClean="0"/>
              <a:pPr/>
              <a:t>5.12.2012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E7FDB-3B65-44D5-A990-FF06DCFB0F6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0442-9C92-4948-B2EC-34CBFF2B5223}" type="datetimeFigureOut">
              <a:rPr lang="cs-CZ" smtClean="0"/>
              <a:pPr/>
              <a:t>5.12.2012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39E7FDB-3B65-44D5-A990-FF06DCFB0F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0442-9C92-4948-B2EC-34CBFF2B5223}" type="datetimeFigureOut">
              <a:rPr lang="cs-CZ" smtClean="0"/>
              <a:pPr/>
              <a:t>5.12.2012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E7FDB-3B65-44D5-A990-FF06DCFB0F6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0442-9C92-4948-B2EC-34CBFF2B5223}" type="datetimeFigureOut">
              <a:rPr lang="cs-CZ" smtClean="0"/>
              <a:pPr/>
              <a:t>5.12.2012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E7FDB-3B65-44D5-A990-FF06DCFB0F6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0442-9C92-4948-B2EC-34CBFF2B5223}" type="datetimeFigureOut">
              <a:rPr lang="cs-CZ" smtClean="0"/>
              <a:pPr/>
              <a:t>5.12.2012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E7FDB-3B65-44D5-A990-FF06DCFB0F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0442-9C92-4948-B2EC-34CBFF2B5223}" type="datetimeFigureOut">
              <a:rPr lang="cs-CZ" smtClean="0"/>
              <a:pPr/>
              <a:t>5.12.2012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E7FDB-3B65-44D5-A990-FF06DCFB0F6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0442-9C92-4948-B2EC-34CBFF2B5223}" type="datetimeFigureOut">
              <a:rPr lang="cs-CZ" smtClean="0"/>
              <a:pPr/>
              <a:t>5.12.2012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E7FDB-3B65-44D5-A990-FF06DCFB0F6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0442-9C92-4948-B2EC-34CBFF2B5223}" type="datetimeFigureOut">
              <a:rPr lang="cs-CZ" smtClean="0"/>
              <a:pPr/>
              <a:t>5.12.2012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39E7FDB-3B65-44D5-A990-FF06DCFB0F6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42F0442-9C92-4948-B2EC-34CBFF2B5223}" type="datetimeFigureOut">
              <a:rPr lang="cs-CZ" smtClean="0"/>
              <a:pPr/>
              <a:t>5.12.2012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39E7FDB-3B65-44D5-A990-FF06DCFB0F6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" TargetMode="External"/><Relationship Id="rId2" Type="http://schemas.openxmlformats.org/officeDocument/2006/relationships/hyperlink" Target="https://www.google.cz/imghp?hl=cs&amp;tab=wi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cs.wikipedia.org/wiki/Languedoc-Roussillo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1571612"/>
            <a:ext cx="6400800" cy="1428760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Vypracoval: Josef Sychra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Třída: 2.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Učitel: </a:t>
            </a:r>
            <a:r>
              <a:rPr lang="cs-CZ" dirty="0">
                <a:solidFill>
                  <a:schemeClr val="bg1"/>
                </a:solidFill>
              </a:rPr>
              <a:t>Mgr. Hana </a:t>
            </a:r>
            <a:r>
              <a:rPr lang="cs-CZ" dirty="0" err="1">
                <a:solidFill>
                  <a:schemeClr val="bg1"/>
                </a:solidFill>
              </a:rPr>
              <a:t>Kvášová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357321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Francie</a:t>
            </a:r>
            <a:endParaRPr lang="cs-CZ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 smtClean="0">
                <a:solidFill>
                  <a:srgbClr val="0070C0"/>
                </a:solidFill>
              </a:rPr>
              <a:t>Další města</a:t>
            </a:r>
            <a:endParaRPr lang="cs-CZ" sz="48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r>
              <a:rPr lang="cs-CZ" dirty="0" smtClean="0"/>
              <a:t>Marseille</a:t>
            </a:r>
          </a:p>
          <a:p>
            <a:r>
              <a:rPr lang="cs-CZ" dirty="0" smtClean="0"/>
              <a:t>Lyon</a:t>
            </a:r>
          </a:p>
          <a:p>
            <a:r>
              <a:rPr lang="cs-CZ" dirty="0" smtClean="0"/>
              <a:t>Toulouse</a:t>
            </a:r>
          </a:p>
          <a:p>
            <a:r>
              <a:rPr lang="cs-CZ" dirty="0" smtClean="0"/>
              <a:t>Nice</a:t>
            </a:r>
          </a:p>
          <a:p>
            <a:r>
              <a:rPr lang="cs-CZ" dirty="0" err="1" smtClean="0"/>
              <a:t>Strasbourg</a:t>
            </a:r>
            <a:endParaRPr lang="cs-CZ" dirty="0"/>
          </a:p>
        </p:txBody>
      </p:sp>
      <p:pic>
        <p:nvPicPr>
          <p:cNvPr id="4" name="Obrázek 3" descr="stažený soubor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1643050"/>
            <a:ext cx="3716924" cy="28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43998" cy="1143000"/>
          </a:xfrm>
        </p:spPr>
        <p:txBody>
          <a:bodyPr>
            <a:noAutofit/>
          </a:bodyPr>
          <a:lstStyle/>
          <a:p>
            <a:r>
              <a:rPr lang="cs-CZ" sz="4400" dirty="0" smtClean="0">
                <a:solidFill>
                  <a:srgbClr val="FF0000"/>
                </a:solidFill>
              </a:rPr>
              <a:t>Další významné řeky a hlavní pohoří</a:t>
            </a:r>
            <a:endParaRPr lang="cs-CZ" sz="44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Rhona</a:t>
            </a:r>
            <a:endParaRPr lang="cs-CZ" dirty="0" smtClean="0"/>
          </a:p>
          <a:p>
            <a:r>
              <a:rPr lang="cs-CZ" dirty="0" smtClean="0"/>
              <a:t>Seina</a:t>
            </a:r>
          </a:p>
          <a:p>
            <a:r>
              <a:rPr lang="cs-CZ" dirty="0" smtClean="0"/>
              <a:t>Garonna</a:t>
            </a:r>
          </a:p>
          <a:p>
            <a:endParaRPr lang="cs-CZ" dirty="0"/>
          </a:p>
          <a:p>
            <a:r>
              <a:rPr lang="cs-CZ" dirty="0" smtClean="0"/>
              <a:t>Alpy</a:t>
            </a:r>
          </a:p>
          <a:p>
            <a:r>
              <a:rPr lang="cs-CZ" dirty="0" smtClean="0"/>
              <a:t>Francouzské středohoří</a:t>
            </a:r>
          </a:p>
          <a:p>
            <a:r>
              <a:rPr lang="cs-CZ" dirty="0" smtClean="0"/>
              <a:t>Pyreneje</a:t>
            </a:r>
            <a:endParaRPr lang="cs-CZ" dirty="0"/>
          </a:p>
        </p:txBody>
      </p:sp>
      <p:pic>
        <p:nvPicPr>
          <p:cNvPr id="4" name="Obrázek 3" descr="stažený soubor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3929066"/>
            <a:ext cx="3500430" cy="2724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286808" cy="1143000"/>
          </a:xfrm>
        </p:spPr>
        <p:txBody>
          <a:bodyPr>
            <a:noAutofit/>
          </a:bodyPr>
          <a:lstStyle/>
          <a:p>
            <a:r>
              <a:rPr lang="cs-CZ" sz="4800" dirty="0" smtClean="0">
                <a:solidFill>
                  <a:srgbClr val="0070C0"/>
                </a:solidFill>
              </a:rPr>
              <a:t>Jezera a moře omývající Francii</a:t>
            </a:r>
            <a:endParaRPr lang="cs-CZ" sz="48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Největším a nejhlubším je Ženevské jezero</a:t>
            </a:r>
          </a:p>
          <a:p>
            <a:r>
              <a:rPr lang="cs-CZ" dirty="0" smtClean="0"/>
              <a:t>Další větší jezero: </a:t>
            </a:r>
            <a:r>
              <a:rPr lang="cs-CZ" dirty="0" err="1"/>
              <a:t>Étang</a:t>
            </a:r>
            <a:r>
              <a:rPr lang="cs-CZ" dirty="0"/>
              <a:t> de </a:t>
            </a:r>
            <a:r>
              <a:rPr lang="cs-CZ" dirty="0" err="1" smtClean="0"/>
              <a:t>Berre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Lamanšský průliv</a:t>
            </a:r>
          </a:p>
          <a:p>
            <a:r>
              <a:rPr lang="cs-CZ" dirty="0" smtClean="0"/>
              <a:t>Biskajský záliv</a:t>
            </a:r>
          </a:p>
          <a:p>
            <a:r>
              <a:rPr lang="cs-CZ" dirty="0" smtClean="0"/>
              <a:t>Lví záliv</a:t>
            </a:r>
          </a:p>
          <a:p>
            <a:r>
              <a:rPr lang="cs-CZ" dirty="0" smtClean="0"/>
              <a:t>Ligurské moře</a:t>
            </a: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Autofit/>
          </a:bodyPr>
          <a:lstStyle/>
          <a:p>
            <a:pPr algn="ctr"/>
            <a:r>
              <a:rPr lang="cs-CZ" sz="4800" dirty="0" smtClean="0">
                <a:solidFill>
                  <a:srgbClr val="FF0000"/>
                </a:solidFill>
              </a:rPr>
              <a:t>Mount </a:t>
            </a:r>
            <a:r>
              <a:rPr lang="cs-CZ" sz="4800" dirty="0" err="1" smtClean="0">
                <a:solidFill>
                  <a:srgbClr val="FF0000"/>
                </a:solidFill>
              </a:rPr>
              <a:t>Blanc</a:t>
            </a:r>
            <a:endParaRPr lang="cs-CZ" sz="48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r>
              <a:rPr lang="cs-CZ" dirty="0" smtClean="0"/>
              <a:t>Nejvyšší hora Francie a zároveň Evropy????</a:t>
            </a:r>
          </a:p>
          <a:p>
            <a:r>
              <a:rPr lang="cs-CZ" dirty="0" smtClean="0"/>
              <a:t>Z </a:t>
            </a:r>
            <a:r>
              <a:rPr lang="cs-CZ" dirty="0"/>
              <a:t>důvodu nejednotné </a:t>
            </a:r>
            <a:r>
              <a:rPr lang="cs-CZ" dirty="0" smtClean="0"/>
              <a:t>metodiky určení</a:t>
            </a:r>
            <a:r>
              <a:rPr lang="cs-CZ" dirty="0"/>
              <a:t> </a:t>
            </a:r>
            <a:r>
              <a:rPr lang="cs-CZ" dirty="0" smtClean="0"/>
              <a:t>hranice Evropy a Asie</a:t>
            </a:r>
            <a:r>
              <a:rPr lang="cs-CZ" dirty="0"/>
              <a:t> </a:t>
            </a:r>
            <a:r>
              <a:rPr lang="cs-CZ" dirty="0" smtClean="0"/>
              <a:t>bývá tento titul připisován i</a:t>
            </a:r>
            <a:r>
              <a:rPr lang="cs-CZ" dirty="0"/>
              <a:t> </a:t>
            </a:r>
            <a:r>
              <a:rPr lang="cs-CZ" dirty="0" smtClean="0"/>
              <a:t>kavkazské</a:t>
            </a:r>
            <a:r>
              <a:rPr lang="cs-CZ" dirty="0"/>
              <a:t> hoře </a:t>
            </a:r>
            <a:r>
              <a:rPr lang="cs-CZ" dirty="0" smtClean="0"/>
              <a:t>Elbrus</a:t>
            </a:r>
            <a:r>
              <a:rPr lang="cs-CZ" dirty="0"/>
              <a:t> (5642 m n. m.).</a:t>
            </a:r>
          </a:p>
        </p:txBody>
      </p:sp>
      <p:pic>
        <p:nvPicPr>
          <p:cNvPr id="4" name="Obrázek 3" descr="250px-MountBlanc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643182"/>
            <a:ext cx="5881835" cy="3929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pPr algn="ctr"/>
            <a:r>
              <a:rPr lang="cs-CZ" sz="4800" dirty="0" smtClean="0">
                <a:solidFill>
                  <a:srgbClr val="0070C0"/>
                </a:solidFill>
              </a:rPr>
              <a:t>Památky UNESCO</a:t>
            </a:r>
            <a:endParaRPr lang="cs-CZ" sz="48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r>
              <a:rPr lang="cs-CZ" dirty="0" smtClean="0"/>
              <a:t>Velké množství, např.:</a:t>
            </a:r>
          </a:p>
          <a:p>
            <a:r>
              <a:rPr lang="cs-CZ" dirty="0" smtClean="0"/>
              <a:t>Zámek ve Versailles</a:t>
            </a:r>
          </a:p>
          <a:p>
            <a:r>
              <a:rPr lang="cs-CZ" dirty="0" err="1" smtClean="0"/>
              <a:t>Mont</a:t>
            </a:r>
            <a:r>
              <a:rPr lang="cs-CZ" dirty="0" smtClean="0"/>
              <a:t> </a:t>
            </a:r>
            <a:r>
              <a:rPr lang="cs-CZ" dirty="0" err="1" smtClean="0"/>
              <a:t>Saint</a:t>
            </a:r>
            <a:r>
              <a:rPr lang="cs-CZ" dirty="0" smtClean="0"/>
              <a:t>-</a:t>
            </a:r>
            <a:r>
              <a:rPr lang="cs-CZ" dirty="0" err="1" smtClean="0"/>
              <a:t>Michel</a:t>
            </a:r>
            <a:endParaRPr lang="cs-CZ" dirty="0" smtClean="0"/>
          </a:p>
          <a:p>
            <a:r>
              <a:rPr lang="cs-CZ" dirty="0" smtClean="0"/>
              <a:t>Nebo města Lyon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		       Štrasburk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		       Bordeaux                       </a:t>
            </a:r>
            <a:endParaRPr lang="cs-CZ" dirty="0"/>
          </a:p>
        </p:txBody>
      </p:sp>
      <p:pic>
        <p:nvPicPr>
          <p:cNvPr id="4" name="Obrázek 3" descr="330px-MtStMichel_av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1571612"/>
            <a:ext cx="4769915" cy="3714752"/>
          </a:xfrm>
          <a:prstGeom prst="rect">
            <a:avLst/>
          </a:prstGeom>
        </p:spPr>
      </p:pic>
      <p:pic>
        <p:nvPicPr>
          <p:cNvPr id="5" name="Obrázek 4" descr="Versaill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429132"/>
            <a:ext cx="3143240" cy="2175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cs-CZ" sz="4800" dirty="0" smtClean="0">
                <a:solidFill>
                  <a:srgbClr val="FF0000"/>
                </a:solidFill>
              </a:rPr>
              <a:t>Firmy, značky</a:t>
            </a:r>
            <a:endParaRPr lang="cs-CZ" sz="48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58538"/>
            <a:ext cx="8229600" cy="4767626"/>
          </a:xfrm>
        </p:spPr>
        <p:txBody>
          <a:bodyPr/>
          <a:lstStyle/>
          <a:p>
            <a:r>
              <a:rPr lang="cs-CZ" dirty="0" err="1" smtClean="0"/>
              <a:t>Peugeot</a:t>
            </a:r>
            <a:r>
              <a:rPr lang="cs-CZ" dirty="0" smtClean="0"/>
              <a:t>, </a:t>
            </a:r>
            <a:r>
              <a:rPr lang="cs-CZ" dirty="0" err="1" smtClean="0"/>
              <a:t>Citroën</a:t>
            </a:r>
            <a:r>
              <a:rPr lang="cs-CZ" dirty="0" smtClean="0"/>
              <a:t>, Renault, </a:t>
            </a:r>
            <a:r>
              <a:rPr lang="cs-CZ" dirty="0" err="1" smtClean="0"/>
              <a:t>Bugatti</a:t>
            </a:r>
            <a:endParaRPr lang="cs-CZ" dirty="0" smtClean="0"/>
          </a:p>
          <a:p>
            <a:r>
              <a:rPr lang="cs-CZ" dirty="0" smtClean="0"/>
              <a:t>Banka BNP </a:t>
            </a:r>
            <a:r>
              <a:rPr lang="cs-CZ" dirty="0" err="1" smtClean="0"/>
              <a:t>Paribas</a:t>
            </a:r>
            <a:endParaRPr lang="cs-CZ" dirty="0" smtClean="0"/>
          </a:p>
          <a:p>
            <a:r>
              <a:rPr lang="cs-CZ" dirty="0" smtClean="0"/>
              <a:t>Airbus</a:t>
            </a:r>
          </a:p>
          <a:p>
            <a:r>
              <a:rPr lang="cs-CZ" dirty="0" err="1" smtClean="0"/>
              <a:t>Lacoste</a:t>
            </a:r>
            <a:r>
              <a:rPr lang="cs-CZ" dirty="0" smtClean="0"/>
              <a:t>, Louis </a:t>
            </a:r>
            <a:r>
              <a:rPr lang="cs-CZ" dirty="0" err="1" smtClean="0"/>
              <a:t>Vuitton</a:t>
            </a:r>
            <a:r>
              <a:rPr lang="cs-CZ" dirty="0" smtClean="0"/>
              <a:t>, </a:t>
            </a:r>
            <a:r>
              <a:rPr lang="cs-CZ" dirty="0" err="1" smtClean="0"/>
              <a:t>Sisley</a:t>
            </a:r>
            <a:endParaRPr lang="cs-CZ" dirty="0"/>
          </a:p>
        </p:txBody>
      </p:sp>
      <p:pic>
        <p:nvPicPr>
          <p:cNvPr id="4" name="Obrázek 3" descr="bnp-paribas-sa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4929198"/>
            <a:ext cx="5276236" cy="1714488"/>
          </a:xfrm>
          <a:prstGeom prst="rect">
            <a:avLst/>
          </a:prstGeom>
        </p:spPr>
      </p:pic>
      <p:pic>
        <p:nvPicPr>
          <p:cNvPr id="5" name="Obrázek 4" descr="Louis_Vuitton_Logo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714356"/>
            <a:ext cx="1905000" cy="2324100"/>
          </a:xfrm>
          <a:prstGeom prst="rect">
            <a:avLst/>
          </a:prstGeom>
        </p:spPr>
      </p:pic>
      <p:pic>
        <p:nvPicPr>
          <p:cNvPr id="6" name="Obrázek 5" descr="lacoste-logo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3571876"/>
            <a:ext cx="2628059" cy="1438265"/>
          </a:xfrm>
          <a:prstGeom prst="rect">
            <a:avLst/>
          </a:prstGeom>
        </p:spPr>
      </p:pic>
      <p:pic>
        <p:nvPicPr>
          <p:cNvPr id="7" name="Obrázek 6" descr="stažený soubo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3786190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rmAutofit/>
          </a:bodyPr>
          <a:lstStyle/>
          <a:p>
            <a:r>
              <a:rPr lang="cs-CZ" sz="4800" dirty="0" err="1">
                <a:solidFill>
                  <a:srgbClr val="0070C0"/>
                </a:solidFill>
              </a:rPr>
              <a:t>O</a:t>
            </a:r>
            <a:r>
              <a:rPr lang="cs-CZ" sz="4800" dirty="0" err="1" smtClean="0">
                <a:solidFill>
                  <a:srgbClr val="0070C0"/>
                </a:solidFill>
              </a:rPr>
              <a:t>sbnosti</a:t>
            </a:r>
            <a:endParaRPr lang="cs-CZ" sz="48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Napoleon Bonaparte</a:t>
            </a:r>
          </a:p>
          <a:p>
            <a:r>
              <a:rPr lang="cs-CZ" dirty="0" err="1"/>
              <a:t>Blaise</a:t>
            </a:r>
            <a:r>
              <a:rPr lang="cs-CZ" dirty="0"/>
              <a:t> </a:t>
            </a:r>
            <a:r>
              <a:rPr lang="cs-CZ" dirty="0" smtClean="0"/>
              <a:t>Pascal</a:t>
            </a:r>
          </a:p>
          <a:p>
            <a:r>
              <a:rPr lang="cs-CZ" dirty="0" err="1"/>
              <a:t>Victor</a:t>
            </a:r>
            <a:r>
              <a:rPr lang="cs-CZ" dirty="0"/>
              <a:t> </a:t>
            </a:r>
            <a:r>
              <a:rPr lang="cs-CZ" dirty="0" smtClean="0"/>
              <a:t>Hugo</a:t>
            </a:r>
          </a:p>
          <a:p>
            <a:endParaRPr lang="cs-CZ" dirty="0"/>
          </a:p>
          <a:p>
            <a:r>
              <a:rPr lang="cs-CZ" dirty="0" err="1" smtClean="0"/>
              <a:t>Gerard</a:t>
            </a:r>
            <a:r>
              <a:rPr lang="cs-CZ" dirty="0" smtClean="0"/>
              <a:t> </a:t>
            </a:r>
            <a:r>
              <a:rPr lang="cs-CZ" dirty="0" err="1" smtClean="0"/>
              <a:t>Depardieu</a:t>
            </a:r>
            <a:endParaRPr lang="cs-CZ" dirty="0" smtClean="0"/>
          </a:p>
          <a:p>
            <a:r>
              <a:rPr lang="cs-CZ" dirty="0" smtClean="0"/>
              <a:t>David </a:t>
            </a:r>
            <a:r>
              <a:rPr lang="cs-CZ" dirty="0" err="1" smtClean="0"/>
              <a:t>Guetta</a:t>
            </a:r>
            <a:endParaRPr lang="cs-CZ" dirty="0" smtClean="0"/>
          </a:p>
          <a:p>
            <a:r>
              <a:rPr lang="cs-CZ" dirty="0"/>
              <a:t>Louis de </a:t>
            </a:r>
            <a:r>
              <a:rPr lang="cs-CZ" dirty="0" err="1" smtClean="0"/>
              <a:t>Funes</a:t>
            </a:r>
            <a:endParaRPr lang="cs-CZ" dirty="0" smtClean="0"/>
          </a:p>
          <a:p>
            <a:r>
              <a:rPr lang="cs-CZ" dirty="0" err="1"/>
              <a:t>Zinédine</a:t>
            </a:r>
            <a:r>
              <a:rPr lang="cs-CZ" dirty="0"/>
              <a:t> </a:t>
            </a:r>
            <a:r>
              <a:rPr lang="cs-CZ" dirty="0" err="1" smtClean="0"/>
              <a:t>Zidane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5" name="Obrázek 4" descr="3nmoxdpccug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4429132"/>
            <a:ext cx="3333750" cy="2133600"/>
          </a:xfrm>
          <a:prstGeom prst="rect">
            <a:avLst/>
          </a:prstGeom>
        </p:spPr>
      </p:pic>
      <p:pic>
        <p:nvPicPr>
          <p:cNvPr id="6" name="Obrázek 5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4643446"/>
            <a:ext cx="2466975" cy="1847850"/>
          </a:xfrm>
          <a:prstGeom prst="rect">
            <a:avLst/>
          </a:prstGeom>
        </p:spPr>
      </p:pic>
      <p:pic>
        <p:nvPicPr>
          <p:cNvPr id="7" name="Obrázek 6" descr="Napoleon_Bonapar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142852"/>
            <a:ext cx="2043986" cy="2394384"/>
          </a:xfrm>
          <a:prstGeom prst="rect">
            <a:avLst/>
          </a:prstGeom>
        </p:spPr>
      </p:pic>
      <p:pic>
        <p:nvPicPr>
          <p:cNvPr id="8" name="Obrázek 7" descr="zz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496" y="1785926"/>
            <a:ext cx="2650881" cy="2689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Le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Tour</a:t>
            </a:r>
            <a:r>
              <a:rPr lang="cs-CZ" dirty="0" smtClean="0">
                <a:solidFill>
                  <a:srgbClr val="FF0000"/>
                </a:solidFill>
              </a:rPr>
              <a:t> de France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Nejvýznamnější a nejznámější cyklistický závod na světě</a:t>
            </a:r>
          </a:p>
          <a:p>
            <a:r>
              <a:rPr lang="cs-CZ" dirty="0" smtClean="0"/>
              <a:t>Jedna </a:t>
            </a:r>
            <a:r>
              <a:rPr lang="cs-CZ" dirty="0" smtClean="0"/>
              <a:t>z nejdůležitější sportovní událostí </a:t>
            </a:r>
            <a:r>
              <a:rPr lang="cs-CZ" dirty="0" smtClean="0"/>
              <a:t>roku</a:t>
            </a:r>
            <a:endParaRPr lang="cs-CZ" dirty="0" smtClean="0"/>
          </a:p>
          <a:p>
            <a:r>
              <a:rPr lang="cs-CZ" dirty="0" smtClean="0"/>
              <a:t>Od roku 1903, výjimkou je přerušení za první a druhé světové války</a:t>
            </a:r>
          </a:p>
          <a:p>
            <a:r>
              <a:rPr lang="cs-CZ" dirty="0" smtClean="0"/>
              <a:t>Závěrečná etapa končí na </a:t>
            </a:r>
            <a:r>
              <a:rPr lang="cs-CZ" dirty="0" err="1" smtClean="0"/>
              <a:t>Champs</a:t>
            </a:r>
            <a:r>
              <a:rPr lang="cs-CZ" dirty="0" smtClean="0"/>
              <a:t>-</a:t>
            </a:r>
            <a:r>
              <a:rPr lang="cs-CZ" dirty="0" err="1" smtClean="0"/>
              <a:t>Elysées</a:t>
            </a:r>
            <a:r>
              <a:rPr lang="cs-CZ" dirty="0" smtClean="0"/>
              <a:t> v Paříži</a:t>
            </a:r>
            <a:endParaRPr lang="cs-CZ" dirty="0"/>
          </a:p>
        </p:txBody>
      </p:sp>
      <p:pic>
        <p:nvPicPr>
          <p:cNvPr id="4" name="Obrázek 3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4071942"/>
            <a:ext cx="2452694" cy="2452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Zdroje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000" dirty="0" smtClean="0">
                <a:hlinkClick r:id="rId2"/>
              </a:rPr>
              <a:t>https://www.google.cz/imghp?hl=cs&amp;tab=wi</a:t>
            </a:r>
            <a:endParaRPr lang="cs-CZ" sz="2000" dirty="0" smtClean="0"/>
          </a:p>
          <a:p>
            <a:r>
              <a:rPr lang="cs-CZ" sz="2000" dirty="0" smtClean="0">
                <a:hlinkClick r:id="rId3"/>
              </a:rPr>
              <a:t>http://cs.wikipedia.org/</a:t>
            </a:r>
            <a:endParaRPr lang="cs-CZ" sz="20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3440114"/>
          </a:xfrm>
        </p:spPr>
        <p:txBody>
          <a:bodyPr>
            <a:normAutofit/>
          </a:bodyPr>
          <a:lstStyle/>
          <a:p>
            <a:r>
              <a:rPr lang="cs-CZ" sz="6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Děkuji za pozornost</a:t>
            </a:r>
            <a:r>
              <a:rPr lang="cs-CZ" sz="6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!!!!</a:t>
            </a:r>
            <a:endParaRPr lang="cs-CZ" sz="6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5429264"/>
            <a:ext cx="8229600" cy="696899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pPr algn="ctr"/>
            <a:r>
              <a:rPr lang="cs-CZ" sz="4800" dirty="0" smtClean="0">
                <a:solidFill>
                  <a:srgbClr val="0070C0"/>
                </a:solidFill>
              </a:rPr>
              <a:t>Úvod</a:t>
            </a:r>
            <a:endParaRPr lang="cs-CZ" sz="48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r>
              <a:rPr lang="cs-CZ" dirty="0" smtClean="0"/>
              <a:t>Údaje</a:t>
            </a:r>
          </a:p>
          <a:p>
            <a:r>
              <a:rPr lang="cs-CZ" dirty="0" smtClean="0"/>
              <a:t>Státní znak, vlajka a mapa území</a:t>
            </a:r>
          </a:p>
          <a:p>
            <a:r>
              <a:rPr lang="cs-CZ" dirty="0" smtClean="0"/>
              <a:t>Administrativní dělení</a:t>
            </a:r>
          </a:p>
          <a:p>
            <a:r>
              <a:rPr lang="cs-CZ" dirty="0" smtClean="0"/>
              <a:t>Památky UNESCO</a:t>
            </a:r>
          </a:p>
          <a:p>
            <a:r>
              <a:rPr lang="cs-CZ" dirty="0" smtClean="0"/>
              <a:t>Firmy, značky</a:t>
            </a:r>
          </a:p>
          <a:p>
            <a:r>
              <a:rPr lang="cs-CZ" dirty="0" smtClean="0"/>
              <a:t>Osobnosti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57272"/>
          </a:xfrm>
        </p:spPr>
        <p:txBody>
          <a:bodyPr>
            <a:noAutofit/>
          </a:bodyPr>
          <a:lstStyle/>
          <a:p>
            <a:pPr algn="ctr"/>
            <a:r>
              <a:rPr lang="cs-CZ" sz="4800" dirty="0" smtClean="0">
                <a:solidFill>
                  <a:srgbClr val="FF0000"/>
                </a:solidFill>
              </a:rPr>
              <a:t>Francie - Údaje</a:t>
            </a:r>
            <a:endParaRPr lang="cs-CZ" sz="48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r>
              <a:rPr lang="cs-CZ" dirty="0" smtClean="0"/>
              <a:t>547 </a:t>
            </a:r>
            <a:r>
              <a:rPr lang="cs-CZ" dirty="0"/>
              <a:t>030 </a:t>
            </a:r>
            <a:r>
              <a:rPr lang="cs-CZ" dirty="0" smtClean="0"/>
              <a:t>km²</a:t>
            </a:r>
          </a:p>
          <a:p>
            <a:r>
              <a:rPr lang="cs-CZ" dirty="0" smtClean="0"/>
              <a:t>66 mil. Obyvatel</a:t>
            </a:r>
          </a:p>
          <a:p>
            <a:r>
              <a:rPr lang="cs-CZ" dirty="0" smtClean="0"/>
              <a:t>110 </a:t>
            </a:r>
            <a:r>
              <a:rPr lang="cs-CZ" dirty="0" err="1" smtClean="0"/>
              <a:t>oby</a:t>
            </a:r>
            <a:r>
              <a:rPr lang="cs-CZ" dirty="0" smtClean="0"/>
              <a:t>./km²</a:t>
            </a:r>
          </a:p>
          <a:p>
            <a:r>
              <a:rPr lang="cs-CZ" dirty="0" smtClean="0"/>
              <a:t>Mount </a:t>
            </a:r>
            <a:r>
              <a:rPr lang="cs-CZ" dirty="0" err="1" smtClean="0"/>
              <a:t>Blanc</a:t>
            </a:r>
            <a:r>
              <a:rPr lang="cs-CZ" dirty="0" smtClean="0"/>
              <a:t> 4810 m.</a:t>
            </a:r>
            <a:r>
              <a:rPr lang="cs-CZ" dirty="0" err="1" smtClean="0"/>
              <a:t>n.m</a:t>
            </a:r>
            <a:r>
              <a:rPr lang="cs-CZ" dirty="0" smtClean="0"/>
              <a:t>.</a:t>
            </a:r>
          </a:p>
          <a:p>
            <a:r>
              <a:rPr lang="cs-CZ" dirty="0" smtClean="0"/>
              <a:t>Loira 1013 km</a:t>
            </a:r>
          </a:p>
          <a:p>
            <a:r>
              <a:rPr lang="cs-CZ" dirty="0" smtClean="0"/>
              <a:t>Francouzština</a:t>
            </a:r>
          </a:p>
          <a:p>
            <a:r>
              <a:rPr lang="cs-CZ" dirty="0" err="1" smtClean="0"/>
              <a:t>Poloprezidentská</a:t>
            </a:r>
            <a:r>
              <a:rPr lang="cs-CZ" dirty="0" smtClean="0"/>
              <a:t> republika (</a:t>
            </a:r>
            <a:r>
              <a:rPr lang="cs-CZ" dirty="0"/>
              <a:t>vláda je odpovědná </a:t>
            </a:r>
            <a:r>
              <a:rPr lang="cs-CZ" dirty="0" smtClean="0"/>
              <a:t>parlamentu, </a:t>
            </a:r>
            <a:r>
              <a:rPr lang="cs-CZ" dirty="0"/>
              <a:t>ale </a:t>
            </a:r>
            <a:r>
              <a:rPr lang="cs-CZ" dirty="0" smtClean="0"/>
              <a:t>prezident</a:t>
            </a:r>
            <a:r>
              <a:rPr lang="cs-CZ" dirty="0"/>
              <a:t> je volený přímo </a:t>
            </a:r>
            <a:r>
              <a:rPr lang="cs-CZ" dirty="0" smtClean="0"/>
              <a:t>občany a </a:t>
            </a:r>
            <a:r>
              <a:rPr lang="cs-CZ" dirty="0"/>
              <a:t>má </a:t>
            </a:r>
            <a:r>
              <a:rPr lang="cs-CZ" dirty="0" smtClean="0"/>
              <a:t>větší pravomoc než prezident</a:t>
            </a:r>
            <a:r>
              <a:rPr lang="cs-CZ" dirty="0"/>
              <a:t> </a:t>
            </a:r>
            <a:r>
              <a:rPr lang="cs-CZ" dirty="0" smtClean="0"/>
              <a:t>parlamentní republiky)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cs-CZ" sz="4400" dirty="0" smtClean="0">
                <a:solidFill>
                  <a:srgbClr val="0070C0"/>
                </a:solidFill>
              </a:rPr>
              <a:t>Státní znak, vlajka a mapa území</a:t>
            </a:r>
            <a:endParaRPr lang="cs-CZ" sz="44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r>
              <a:rPr lang="cs-CZ" dirty="0" smtClean="0"/>
              <a:t>Neoficiální znak (v současné době neexistuje)</a:t>
            </a:r>
            <a:endParaRPr lang="cs-CZ" dirty="0"/>
          </a:p>
        </p:txBody>
      </p:sp>
      <p:pic>
        <p:nvPicPr>
          <p:cNvPr id="4" name="Obrázek 3" descr="Armoiries_république_française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714488"/>
            <a:ext cx="2891810" cy="3286148"/>
          </a:xfrm>
          <a:prstGeom prst="rect">
            <a:avLst/>
          </a:prstGeom>
        </p:spPr>
      </p:pic>
      <p:pic>
        <p:nvPicPr>
          <p:cNvPr id="5" name="Obrázek 4" descr="france-fla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571612"/>
            <a:ext cx="3714750" cy="2524125"/>
          </a:xfrm>
          <a:prstGeom prst="rect">
            <a:avLst/>
          </a:prstGeom>
        </p:spPr>
      </p:pic>
      <p:pic>
        <p:nvPicPr>
          <p:cNvPr id="6" name="Obrázek 5" descr="290px-EU_location_FR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111" y="4357694"/>
            <a:ext cx="3144131" cy="2352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>
                <a:solidFill>
                  <a:srgbClr val="FF0000"/>
                </a:solidFill>
              </a:rPr>
              <a:t>Administrativní </a:t>
            </a:r>
            <a:r>
              <a:rPr lang="cs-CZ" sz="4800" dirty="0" smtClean="0">
                <a:solidFill>
                  <a:srgbClr val="FF0000"/>
                </a:solidFill>
              </a:rPr>
              <a:t>dělení</a:t>
            </a:r>
            <a:endParaRPr lang="cs-CZ" sz="48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27 regionů</a:t>
            </a:r>
          </a:p>
          <a:p>
            <a:r>
              <a:rPr lang="cs-CZ" dirty="0" smtClean="0"/>
              <a:t>Děleny do 101 departmentů</a:t>
            </a:r>
          </a:p>
          <a:p>
            <a:r>
              <a:rPr lang="cs-CZ" dirty="0" smtClean="0"/>
              <a:t>Ty se dále dělí na 342 </a:t>
            </a:r>
            <a:r>
              <a:rPr lang="cs-CZ" dirty="0" err="1" smtClean="0"/>
              <a:t>arrondisementů</a:t>
            </a:r>
            <a:r>
              <a:rPr lang="cs-CZ" dirty="0" smtClean="0"/>
              <a:t> (bez zastupitelstva)</a:t>
            </a:r>
          </a:p>
          <a:p>
            <a:r>
              <a:rPr lang="cs-CZ" dirty="0" smtClean="0"/>
              <a:t>Potom tu máme 4039 kantonů</a:t>
            </a:r>
          </a:p>
          <a:p>
            <a:r>
              <a:rPr lang="cs-CZ" dirty="0" smtClean="0"/>
              <a:t>A 36 782 obcí</a:t>
            </a:r>
          </a:p>
          <a:p>
            <a:r>
              <a:rPr lang="cs-CZ" dirty="0" smtClean="0"/>
              <a:t>+ zámořská Francie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pPr algn="ctr"/>
            <a:r>
              <a:rPr lang="cs-CZ" sz="4800" dirty="0" smtClean="0">
                <a:solidFill>
                  <a:srgbClr val="0070C0"/>
                </a:solidFill>
              </a:rPr>
              <a:t>27 Regionů</a:t>
            </a:r>
            <a:endParaRPr lang="cs-CZ" sz="48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229600" cy="5715016"/>
          </a:xfrm>
        </p:spPr>
        <p:txBody>
          <a:bodyPr>
            <a:normAutofit fontScale="70000" lnSpcReduction="20000"/>
          </a:bodyPr>
          <a:lstStyle/>
          <a:p>
            <a:pPr fontAlgn="t"/>
            <a:r>
              <a:rPr lang="cs-CZ" dirty="0" smtClean="0"/>
              <a:t>1. Alsasko</a:t>
            </a:r>
            <a:br>
              <a:rPr lang="cs-CZ" dirty="0" smtClean="0"/>
            </a:br>
            <a:r>
              <a:rPr lang="cs-CZ" dirty="0" smtClean="0"/>
              <a:t>2. </a:t>
            </a:r>
            <a:r>
              <a:rPr lang="cs-CZ" dirty="0" err="1" smtClean="0"/>
              <a:t>Akvitánie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3. </a:t>
            </a:r>
            <a:r>
              <a:rPr lang="cs-CZ" dirty="0" err="1" smtClean="0"/>
              <a:t>Auvergne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4. Dolní Normandie</a:t>
            </a:r>
            <a:br>
              <a:rPr lang="cs-CZ" dirty="0" smtClean="0"/>
            </a:br>
            <a:r>
              <a:rPr lang="cs-CZ" dirty="0" smtClean="0"/>
              <a:t>5. Burgundsko</a:t>
            </a:r>
            <a:br>
              <a:rPr lang="cs-CZ" dirty="0" smtClean="0"/>
            </a:br>
            <a:r>
              <a:rPr lang="cs-CZ" dirty="0" smtClean="0"/>
              <a:t>6. Bretaně</a:t>
            </a:r>
            <a:br>
              <a:rPr lang="cs-CZ" dirty="0" smtClean="0"/>
            </a:br>
            <a:r>
              <a:rPr lang="cs-CZ" dirty="0" smtClean="0"/>
              <a:t>7. Centre</a:t>
            </a:r>
            <a:br>
              <a:rPr lang="cs-CZ" dirty="0" smtClean="0"/>
            </a:br>
            <a:r>
              <a:rPr lang="cs-CZ" dirty="0" smtClean="0"/>
              <a:t>8. </a:t>
            </a:r>
            <a:r>
              <a:rPr lang="cs-CZ" dirty="0" err="1" smtClean="0"/>
              <a:t>Champagne</a:t>
            </a:r>
            <a:r>
              <a:rPr lang="cs-CZ" dirty="0" smtClean="0"/>
              <a:t>-</a:t>
            </a:r>
            <a:r>
              <a:rPr lang="cs-CZ" dirty="0" err="1" smtClean="0"/>
              <a:t>Ardenne</a:t>
            </a:r>
            <a:r>
              <a:rPr lang="cs-CZ" dirty="0" smtClean="0">
                <a:hlinkClick r:id="rId2" tooltip="Languedoc-Roussillon"/>
              </a:rPr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9.  Korsika</a:t>
            </a:r>
            <a:br>
              <a:rPr lang="cs-CZ" dirty="0" smtClean="0"/>
            </a:br>
            <a:r>
              <a:rPr lang="cs-CZ" dirty="0" smtClean="0"/>
              <a:t>10. </a:t>
            </a:r>
            <a:r>
              <a:rPr lang="cs-CZ" dirty="0" err="1" smtClean="0"/>
              <a:t>Franche</a:t>
            </a:r>
            <a:r>
              <a:rPr lang="cs-CZ" dirty="0" smtClean="0"/>
              <a:t>-</a:t>
            </a:r>
            <a:r>
              <a:rPr lang="cs-CZ" dirty="0" err="1" smtClean="0"/>
              <a:t>Comté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11. Horní Normandie</a:t>
            </a:r>
            <a:br>
              <a:rPr lang="cs-CZ" dirty="0" smtClean="0"/>
            </a:br>
            <a:r>
              <a:rPr lang="cs-CZ" dirty="0" smtClean="0"/>
              <a:t>12. </a:t>
            </a:r>
            <a:r>
              <a:rPr lang="cs-CZ" dirty="0"/>
              <a:t> </a:t>
            </a:r>
            <a:r>
              <a:rPr lang="cs-CZ" dirty="0" err="1" smtClean="0"/>
              <a:t>Îlle</a:t>
            </a:r>
            <a:r>
              <a:rPr lang="cs-CZ" dirty="0" smtClean="0"/>
              <a:t>-de-France</a:t>
            </a:r>
            <a:br>
              <a:rPr lang="cs-CZ" dirty="0" smtClean="0"/>
            </a:br>
            <a:r>
              <a:rPr lang="cs-CZ" dirty="0" smtClean="0"/>
              <a:t>13. </a:t>
            </a:r>
            <a:r>
              <a:rPr lang="cs-CZ" dirty="0" err="1" smtClean="0"/>
              <a:t>Launguedoc</a:t>
            </a:r>
            <a:r>
              <a:rPr lang="cs-CZ" dirty="0" smtClean="0"/>
              <a:t>-</a:t>
            </a:r>
            <a:r>
              <a:rPr lang="cs-CZ" dirty="0" err="1" smtClean="0"/>
              <a:t>Roussillon</a:t>
            </a:r>
            <a:endParaRPr lang="cs-CZ" dirty="0"/>
          </a:p>
          <a:p>
            <a:pPr fontAlgn="t">
              <a:buNone/>
            </a:pPr>
            <a:r>
              <a:rPr lang="cs-CZ" dirty="0" smtClean="0"/>
              <a:t> </a:t>
            </a:r>
            <a:r>
              <a:rPr lang="cs-CZ" dirty="0" smtClean="0"/>
              <a:t>     14</a:t>
            </a:r>
            <a:r>
              <a:rPr lang="cs-CZ" dirty="0" smtClean="0"/>
              <a:t>. </a:t>
            </a:r>
            <a:r>
              <a:rPr lang="cs-CZ" dirty="0" err="1" smtClean="0"/>
              <a:t>Limousin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15. Lotrinsko</a:t>
            </a:r>
            <a:br>
              <a:rPr lang="cs-CZ" dirty="0" smtClean="0"/>
            </a:br>
            <a:r>
              <a:rPr lang="cs-CZ" dirty="0" smtClean="0"/>
              <a:t>16. </a:t>
            </a:r>
            <a:r>
              <a:rPr lang="cs-CZ" dirty="0" err="1" smtClean="0"/>
              <a:t>Midi</a:t>
            </a:r>
            <a:r>
              <a:rPr lang="cs-CZ" dirty="0" smtClean="0"/>
              <a:t>-</a:t>
            </a:r>
            <a:r>
              <a:rPr lang="cs-CZ" dirty="0" err="1" smtClean="0"/>
              <a:t>Pyrénées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17. </a:t>
            </a:r>
            <a:r>
              <a:rPr lang="cs-CZ" dirty="0" err="1" smtClean="0"/>
              <a:t>Nord</a:t>
            </a:r>
            <a:r>
              <a:rPr lang="cs-CZ" dirty="0" smtClean="0"/>
              <a:t>-Pas-de-Calais</a:t>
            </a:r>
            <a:br>
              <a:rPr lang="cs-CZ" dirty="0" smtClean="0"/>
            </a:br>
            <a:r>
              <a:rPr lang="cs-CZ" dirty="0" smtClean="0"/>
              <a:t>18. </a:t>
            </a:r>
            <a:r>
              <a:rPr lang="cs-CZ" dirty="0" err="1" smtClean="0"/>
              <a:t>Pays</a:t>
            </a:r>
            <a:r>
              <a:rPr lang="cs-CZ" dirty="0" smtClean="0"/>
              <a:t> de la </a:t>
            </a:r>
            <a:r>
              <a:rPr lang="cs-CZ" dirty="0" err="1" smtClean="0"/>
              <a:t>Loire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19. </a:t>
            </a:r>
            <a:r>
              <a:rPr lang="cs-CZ" dirty="0" err="1" smtClean="0"/>
              <a:t>Pikardie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20. </a:t>
            </a:r>
            <a:r>
              <a:rPr lang="cs-CZ" dirty="0" err="1" smtClean="0"/>
              <a:t>Poitou</a:t>
            </a:r>
            <a:r>
              <a:rPr lang="cs-CZ" dirty="0" smtClean="0"/>
              <a:t>-</a:t>
            </a:r>
            <a:r>
              <a:rPr lang="cs-CZ" dirty="0" err="1" smtClean="0"/>
              <a:t>Charentes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21. Azurové pobřeží</a:t>
            </a:r>
            <a:br>
              <a:rPr lang="cs-CZ" dirty="0" smtClean="0"/>
            </a:br>
            <a:r>
              <a:rPr lang="cs-CZ" dirty="0" smtClean="0"/>
              <a:t>22. </a:t>
            </a:r>
            <a:r>
              <a:rPr lang="cs-CZ" dirty="0" err="1" smtClean="0"/>
              <a:t>Rhône</a:t>
            </a:r>
            <a:r>
              <a:rPr lang="cs-CZ" dirty="0" smtClean="0"/>
              <a:t>-</a:t>
            </a:r>
            <a:r>
              <a:rPr lang="cs-CZ" dirty="0" err="1" smtClean="0"/>
              <a:t>Alpes</a:t>
            </a:r>
            <a:endParaRPr lang="cs-CZ" dirty="0" smtClean="0"/>
          </a:p>
          <a:p>
            <a:pPr fontAlgn="t">
              <a:buNone/>
            </a:pPr>
            <a:r>
              <a:rPr lang="cs-CZ" dirty="0" smtClean="0"/>
              <a:t>+ zámořské regiony</a:t>
            </a:r>
            <a:endParaRPr lang="cs-CZ" dirty="0"/>
          </a:p>
          <a:p>
            <a:pPr fontAlgn="t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5" name="Obrázek 4" descr="FranceRegionsNumber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1000108"/>
            <a:ext cx="5669658" cy="535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Autofit/>
          </a:bodyPr>
          <a:lstStyle/>
          <a:p>
            <a:r>
              <a:rPr lang="cs-CZ" sz="4800" dirty="0" smtClean="0">
                <a:solidFill>
                  <a:srgbClr val="FF0000"/>
                </a:solidFill>
              </a:rPr>
              <a:t>Pouze mapa departmentů</a:t>
            </a:r>
            <a:endParaRPr lang="cs-CZ" sz="4800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 descr="588px-Départements_de_France_cs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42976" y="857232"/>
            <a:ext cx="6143636" cy="57465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pPr algn="ctr"/>
            <a:r>
              <a:rPr lang="cs-CZ" sz="4800" dirty="0" smtClean="0">
                <a:solidFill>
                  <a:srgbClr val="0070C0"/>
                </a:solidFill>
              </a:rPr>
              <a:t>Prezident</a:t>
            </a:r>
            <a:endParaRPr lang="cs-CZ" sz="48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r>
              <a:rPr lang="cs-CZ" dirty="0" err="1"/>
              <a:t>François</a:t>
            </a:r>
            <a:r>
              <a:rPr lang="cs-CZ" dirty="0"/>
              <a:t> </a:t>
            </a:r>
            <a:r>
              <a:rPr lang="cs-CZ" dirty="0" err="1" smtClean="0"/>
              <a:t>Hollande</a:t>
            </a:r>
            <a:endParaRPr lang="cs-CZ" dirty="0" smtClean="0"/>
          </a:p>
          <a:p>
            <a:r>
              <a:rPr lang="cs-CZ" dirty="0" smtClean="0"/>
              <a:t>Vyhrál v květnu 2012</a:t>
            </a:r>
          </a:p>
          <a:p>
            <a:r>
              <a:rPr lang="cs-CZ" dirty="0" smtClean="0"/>
              <a:t>Porazil </a:t>
            </a:r>
            <a:r>
              <a:rPr lang="cs-CZ" dirty="0" err="1" smtClean="0"/>
              <a:t>Nicolase</a:t>
            </a:r>
            <a:r>
              <a:rPr lang="cs-CZ" dirty="0" smtClean="0"/>
              <a:t> </a:t>
            </a:r>
            <a:r>
              <a:rPr lang="cs-CZ" dirty="0" err="1" smtClean="0"/>
              <a:t>Sarkozy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François_Hollande_(Journées_de_Nantes_20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1285860"/>
            <a:ext cx="1993900" cy="316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pPr algn="ctr"/>
            <a:r>
              <a:rPr lang="cs-CZ" sz="4800" dirty="0" smtClean="0">
                <a:solidFill>
                  <a:srgbClr val="FF0000"/>
                </a:solidFill>
              </a:rPr>
              <a:t>Paříž</a:t>
            </a:r>
            <a:endParaRPr lang="cs-CZ" sz="48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r>
              <a:rPr lang="cs-CZ" dirty="0" smtClean="0"/>
              <a:t>2,2 mil. Obyvatel, v celé aglomeraci potom 10,3 mil.</a:t>
            </a:r>
          </a:p>
          <a:p>
            <a:r>
              <a:rPr lang="cs-CZ" dirty="0" smtClean="0"/>
              <a:t>Hospodářsky nejaktivnější oblast Francie</a:t>
            </a:r>
          </a:p>
          <a:p>
            <a:r>
              <a:rPr lang="cs-CZ" dirty="0" smtClean="0"/>
              <a:t>Ředitelství UNESCO</a:t>
            </a:r>
          </a:p>
          <a:p>
            <a:r>
              <a:rPr lang="cs-CZ" dirty="0" smtClean="0"/>
              <a:t>Turisticky nejvyhledávanější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 místo na světě</a:t>
            </a:r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74" y="2786059"/>
            <a:ext cx="3050026" cy="4071942"/>
          </a:xfrm>
          <a:prstGeom prst="rect">
            <a:avLst/>
          </a:prstGeom>
        </p:spPr>
      </p:pic>
      <p:pic>
        <p:nvPicPr>
          <p:cNvPr id="5" name="Obrázek 4" descr="stažený soubor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4507325"/>
            <a:ext cx="3500462" cy="2350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126</TotalTime>
  <Words>310</Words>
  <Application>Microsoft Office PowerPoint</Application>
  <PresentationFormat>Předvádění na obrazovce (4:3)</PresentationFormat>
  <Paragraphs>100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Jmění</vt:lpstr>
      <vt:lpstr>Francie</vt:lpstr>
      <vt:lpstr>Úvod</vt:lpstr>
      <vt:lpstr>Francie - Údaje</vt:lpstr>
      <vt:lpstr>Státní znak, vlajka a mapa území</vt:lpstr>
      <vt:lpstr>Administrativní dělení</vt:lpstr>
      <vt:lpstr>27 Regionů</vt:lpstr>
      <vt:lpstr>Pouze mapa departmentů</vt:lpstr>
      <vt:lpstr>Prezident</vt:lpstr>
      <vt:lpstr>Paříž</vt:lpstr>
      <vt:lpstr>Další města</vt:lpstr>
      <vt:lpstr>Další významné řeky a hlavní pohoří</vt:lpstr>
      <vt:lpstr>Jezera a moře omývající Francii</vt:lpstr>
      <vt:lpstr>Mount Blanc</vt:lpstr>
      <vt:lpstr>Památky UNESCO</vt:lpstr>
      <vt:lpstr>Firmy, značky</vt:lpstr>
      <vt:lpstr>Osbnosti</vt:lpstr>
      <vt:lpstr>Le Tour de France</vt:lpstr>
      <vt:lpstr>Zdroje</vt:lpstr>
      <vt:lpstr>Děkuji za pozornost!!!!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Francie</dc:title>
  <dc:creator>Josef Sychra jr.</dc:creator>
  <cp:lastModifiedBy>Josef Sychra jr.</cp:lastModifiedBy>
  <cp:revision>25</cp:revision>
  <dcterms:created xsi:type="dcterms:W3CDTF">2012-12-04T18:20:11Z</dcterms:created>
  <dcterms:modified xsi:type="dcterms:W3CDTF">2012-12-05T18:14:08Z</dcterms:modified>
</cp:coreProperties>
</file>