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6" r:id="rId12"/>
    <p:sldId id="268" r:id="rId13"/>
    <p:sldId id="269" r:id="rId14"/>
    <p:sldId id="265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31B7-03A1-49B1-A16F-4DBF0A2F0506}" type="datetimeFigureOut">
              <a:rPr lang="cs-CZ" smtClean="0"/>
              <a:pPr/>
              <a:t>24.4.2013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AD7A-73D2-4117-937D-8E1586F7DF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31B7-03A1-49B1-A16F-4DBF0A2F0506}" type="datetimeFigureOut">
              <a:rPr lang="cs-CZ" smtClean="0"/>
              <a:pPr/>
              <a:t>24.4.2013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AD7A-73D2-4117-937D-8E1586F7DF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31B7-03A1-49B1-A16F-4DBF0A2F0506}" type="datetimeFigureOut">
              <a:rPr lang="cs-CZ" smtClean="0"/>
              <a:pPr/>
              <a:t>24.4.2013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AD7A-73D2-4117-937D-8E1586F7DF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31B7-03A1-49B1-A16F-4DBF0A2F0506}" type="datetimeFigureOut">
              <a:rPr lang="cs-CZ" smtClean="0"/>
              <a:pPr/>
              <a:t>24.4.2013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AD7A-73D2-4117-937D-8E1586F7DF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31B7-03A1-49B1-A16F-4DBF0A2F0506}" type="datetimeFigureOut">
              <a:rPr lang="cs-CZ" smtClean="0"/>
              <a:pPr/>
              <a:t>24.4.2013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AD7A-73D2-4117-937D-8E1586F7DF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31B7-03A1-49B1-A16F-4DBF0A2F0506}" type="datetimeFigureOut">
              <a:rPr lang="cs-CZ" smtClean="0"/>
              <a:pPr/>
              <a:t>24.4.2013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AD7A-73D2-4117-937D-8E1586F7DF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31B7-03A1-49B1-A16F-4DBF0A2F0506}" type="datetimeFigureOut">
              <a:rPr lang="cs-CZ" smtClean="0"/>
              <a:pPr/>
              <a:t>24.4.2013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AD7A-73D2-4117-937D-8E1586F7DF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31B7-03A1-49B1-A16F-4DBF0A2F0506}" type="datetimeFigureOut">
              <a:rPr lang="cs-CZ" smtClean="0"/>
              <a:pPr/>
              <a:t>24.4.2013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AD7A-73D2-4117-937D-8E1586F7DF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31B7-03A1-49B1-A16F-4DBF0A2F0506}" type="datetimeFigureOut">
              <a:rPr lang="cs-CZ" smtClean="0"/>
              <a:pPr/>
              <a:t>24.4.2013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AD7A-73D2-4117-937D-8E1586F7DF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31B7-03A1-49B1-A16F-4DBF0A2F0506}" type="datetimeFigureOut">
              <a:rPr lang="cs-CZ" smtClean="0"/>
              <a:pPr/>
              <a:t>24.4.2013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AD7A-73D2-4117-937D-8E1586F7DF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31B7-03A1-49B1-A16F-4DBF0A2F0506}" type="datetimeFigureOut">
              <a:rPr lang="cs-CZ" smtClean="0"/>
              <a:pPr/>
              <a:t>24.4.2013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AD7A-73D2-4117-937D-8E1586F7DF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1000">
              <a:schemeClr val="accent6">
                <a:lumMod val="20000"/>
                <a:lumOff val="8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031B7-03A1-49B1-A16F-4DBF0A2F0506}" type="datetimeFigureOut">
              <a:rPr lang="cs-CZ" smtClean="0"/>
              <a:pPr/>
              <a:t>24.4.2013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1AD7A-73D2-4117-937D-8E1586F7DF2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tujemesvelvyslanci.cz/destinace/litva/" TargetMode="External"/><Relationship Id="rId2" Type="http://schemas.openxmlformats.org/officeDocument/2006/relationships/hyperlink" Target="http://www.mujpruvodce.cz/vismo/dokumenty2.asp?id_org=600028&amp;id=1369&amp;p1=107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s.wikipedia.org/wiki/Litva" TargetMode="External"/><Relationship Id="rId4" Type="http://schemas.openxmlformats.org/officeDocument/2006/relationships/hyperlink" Target="http://cs.wikipedia.org/wiki/Ekonomika_Litvy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7200" dirty="0" smtClean="0"/>
              <a:t>LITVA</a:t>
            </a:r>
            <a:endParaRPr lang="cs-CZ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43108" y="4071942"/>
            <a:ext cx="6400800" cy="1752600"/>
          </a:xfrm>
        </p:spPr>
        <p:txBody>
          <a:bodyPr/>
          <a:lstStyle/>
          <a:p>
            <a:pPr algn="r"/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Lucie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Cyrusová</a:t>
            </a:r>
            <a:endParaRPr lang="cs-CZ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Druhá</a:t>
            </a:r>
          </a:p>
          <a:p>
            <a:pPr algn="r"/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24. 4. 2013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large_800px-Vilnius_St_Anns_chur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214290"/>
            <a:ext cx="4357718" cy="3268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4900618" cy="1143000"/>
          </a:xfrm>
        </p:spPr>
        <p:txBody>
          <a:bodyPr/>
          <a:lstStyle/>
          <a:p>
            <a:r>
              <a:rPr lang="cs-CZ" dirty="0" smtClean="0"/>
              <a:t>Památky UNESCO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285860"/>
            <a:ext cx="4429156" cy="147161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cs-CZ" sz="4000" dirty="0" smtClean="0"/>
              <a:t>Vilnius – historické centrum</a:t>
            </a:r>
          </a:p>
        </p:txBody>
      </p:sp>
      <p:pic>
        <p:nvPicPr>
          <p:cNvPr id="6" name="Obrázek 5" descr="2_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3143248"/>
            <a:ext cx="4738694" cy="3554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ek 3" descr="6430639195_20fd42d44d_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3071810"/>
            <a:ext cx="5000660" cy="3336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kurska_osa_2_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500174"/>
            <a:ext cx="3143272" cy="4911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 descr="podle_n_kter_ch_teori__se_m__p_se_n__v_b__ek__utop_4e71a8bb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4000504"/>
            <a:ext cx="4890858" cy="2586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Kurská kosa</a:t>
            </a:r>
            <a:endParaRPr lang="cs-CZ" sz="4000" dirty="0"/>
          </a:p>
        </p:txBody>
      </p:sp>
      <p:pic>
        <p:nvPicPr>
          <p:cNvPr id="5" name="Obrázek 4" descr="large_98269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1142984"/>
            <a:ext cx="4286280" cy="3234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7620" y="285728"/>
            <a:ext cx="5286380" cy="1643074"/>
          </a:xfrm>
        </p:spPr>
        <p:txBody>
          <a:bodyPr>
            <a:normAutofit/>
          </a:bodyPr>
          <a:lstStyle/>
          <a:p>
            <a:r>
              <a:rPr lang="cs-CZ" sz="4000" dirty="0" err="1" smtClean="0"/>
              <a:t>Struveho</a:t>
            </a:r>
            <a:r>
              <a:rPr lang="cs-CZ" sz="4000" dirty="0" smtClean="0"/>
              <a:t> </a:t>
            </a:r>
            <a:r>
              <a:rPr lang="cs-CZ" sz="4000" dirty="0" smtClean="0"/>
              <a:t>geodetický </a:t>
            </a:r>
            <a:r>
              <a:rPr lang="cs-CZ" sz="4000" dirty="0" smtClean="0"/>
              <a:t>oblouk</a:t>
            </a:r>
            <a:endParaRPr lang="cs-CZ" sz="4000" dirty="0"/>
          </a:p>
        </p:txBody>
      </p:sp>
      <p:pic>
        <p:nvPicPr>
          <p:cNvPr id="4" name="Zástupný symbol pro obsah 3" descr="447px-Hammerfest_Meridianste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562" y="1785926"/>
            <a:ext cx="3643338" cy="4890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 descr="298px-Struve_Geodetic_Arc-zoom-cs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88" y="252622"/>
            <a:ext cx="3215080" cy="6462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3929090" cy="1143000"/>
          </a:xfrm>
        </p:spPr>
        <p:txBody>
          <a:bodyPr/>
          <a:lstStyle/>
          <a:p>
            <a:r>
              <a:rPr lang="cs-CZ" dirty="0" smtClean="0"/>
              <a:t>Firmy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4422"/>
            <a:ext cx="5614998" cy="4911741"/>
          </a:xfrm>
        </p:spPr>
        <p:txBody>
          <a:bodyPr/>
          <a:lstStyle/>
          <a:p>
            <a:r>
              <a:rPr lang="cs-CZ" dirty="0" smtClean="0"/>
              <a:t>AB ORLEN </a:t>
            </a:r>
            <a:r>
              <a:rPr lang="cs-CZ" dirty="0" err="1" smtClean="0"/>
              <a:t>Lietuva</a:t>
            </a:r>
            <a:r>
              <a:rPr lang="cs-CZ" dirty="0" smtClean="0"/>
              <a:t> – ropná rafinérie</a:t>
            </a:r>
          </a:p>
          <a:p>
            <a:r>
              <a:rPr lang="cs-CZ" dirty="0" err="1" smtClean="0"/>
              <a:t>Achema</a:t>
            </a:r>
            <a:r>
              <a:rPr lang="cs-CZ" dirty="0" smtClean="0"/>
              <a:t> - výrobce dusíkatých hnojiv</a:t>
            </a:r>
          </a:p>
          <a:p>
            <a:r>
              <a:rPr lang="cs-CZ" dirty="0" err="1" smtClean="0"/>
              <a:t>Kalnapilis</a:t>
            </a:r>
            <a:r>
              <a:rPr lang="cs-CZ" dirty="0" smtClean="0"/>
              <a:t> – značka piva</a:t>
            </a:r>
            <a:endParaRPr lang="cs-CZ" dirty="0"/>
          </a:p>
        </p:txBody>
      </p:sp>
      <p:pic>
        <p:nvPicPr>
          <p:cNvPr id="4" name="Obrázek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4929198"/>
            <a:ext cx="4029075" cy="11334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Obrázek 4" descr="achema_logo_31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4143380"/>
            <a:ext cx="2468562" cy="24685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Obrázek 5" descr="kalnapilis_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214290"/>
            <a:ext cx="2643191" cy="38179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>
                <a:hlinkClick r:id="rId2"/>
              </a:rPr>
              <a:t>http://</a:t>
            </a:r>
            <a:r>
              <a:rPr lang="cs-CZ" sz="2000" dirty="0" smtClean="0">
                <a:hlinkClick r:id="rId2"/>
              </a:rPr>
              <a:t>www.</a:t>
            </a:r>
            <a:r>
              <a:rPr lang="cs-CZ" sz="2000" dirty="0" err="1" smtClean="0">
                <a:hlinkClick r:id="rId2"/>
              </a:rPr>
              <a:t>mujpruvodce.cz</a:t>
            </a:r>
            <a:r>
              <a:rPr lang="cs-CZ" sz="2000" dirty="0" smtClean="0">
                <a:hlinkClick r:id="rId2"/>
              </a:rPr>
              <a:t>/</a:t>
            </a:r>
            <a:r>
              <a:rPr lang="cs-CZ" sz="2000" dirty="0" err="1" smtClean="0">
                <a:hlinkClick r:id="rId2"/>
              </a:rPr>
              <a:t>vismo</a:t>
            </a:r>
            <a:r>
              <a:rPr lang="cs-CZ" sz="2000" dirty="0" smtClean="0">
                <a:hlinkClick r:id="rId2"/>
              </a:rPr>
              <a:t>/dokumenty2.asp?id_</a:t>
            </a:r>
            <a:r>
              <a:rPr lang="cs-CZ" sz="2000" dirty="0" err="1" smtClean="0">
                <a:hlinkClick r:id="rId2"/>
              </a:rPr>
              <a:t>org</a:t>
            </a:r>
            <a:r>
              <a:rPr lang="cs-CZ" sz="2000" dirty="0" smtClean="0">
                <a:hlinkClick r:id="rId2"/>
              </a:rPr>
              <a:t>=600028&amp;id=1369&amp;p1=1072</a:t>
            </a:r>
            <a:endParaRPr lang="cs-CZ" sz="2000" dirty="0" smtClean="0"/>
          </a:p>
          <a:p>
            <a:r>
              <a:rPr lang="cs-CZ" sz="2000" dirty="0" smtClean="0">
                <a:hlinkClick r:id="rId3"/>
              </a:rPr>
              <a:t>http://www.</a:t>
            </a:r>
            <a:r>
              <a:rPr lang="cs-CZ" sz="2000" dirty="0" err="1" smtClean="0">
                <a:hlinkClick r:id="rId3"/>
              </a:rPr>
              <a:t>cestujemesvelvyslanci.cz</a:t>
            </a:r>
            <a:r>
              <a:rPr lang="cs-CZ" sz="2000" dirty="0" smtClean="0">
                <a:hlinkClick r:id="rId3"/>
              </a:rPr>
              <a:t>/destinace/</a:t>
            </a:r>
            <a:r>
              <a:rPr lang="cs-CZ" sz="2000" dirty="0" err="1" smtClean="0">
                <a:hlinkClick r:id="rId3"/>
              </a:rPr>
              <a:t>litva</a:t>
            </a:r>
            <a:r>
              <a:rPr lang="cs-CZ" sz="2000" dirty="0" smtClean="0">
                <a:hlinkClick r:id="rId3"/>
              </a:rPr>
              <a:t>/</a:t>
            </a:r>
            <a:endParaRPr lang="cs-CZ" sz="2000" dirty="0" smtClean="0"/>
          </a:p>
          <a:p>
            <a:r>
              <a:rPr lang="cs-CZ" sz="2000" dirty="0" smtClean="0">
                <a:hlinkClick r:id="rId4"/>
              </a:rPr>
              <a:t>http://</a:t>
            </a:r>
            <a:r>
              <a:rPr lang="cs-CZ" sz="2000" dirty="0" smtClean="0">
                <a:hlinkClick r:id="rId4"/>
              </a:rPr>
              <a:t>cs.wikipedia.org/wiki/Ekonomika_Litvy</a:t>
            </a:r>
            <a:endParaRPr lang="cs-CZ" sz="2000" dirty="0" smtClean="0"/>
          </a:p>
          <a:p>
            <a:r>
              <a:rPr lang="cs-CZ" sz="2000" dirty="0" smtClean="0">
                <a:hlinkClick r:id="rId2"/>
              </a:rPr>
              <a:t>http://</a:t>
            </a:r>
            <a:r>
              <a:rPr lang="cs-CZ" sz="2000" dirty="0" smtClean="0">
                <a:hlinkClick r:id="rId2"/>
              </a:rPr>
              <a:t>www.</a:t>
            </a:r>
            <a:r>
              <a:rPr lang="cs-CZ" sz="2000" dirty="0" err="1" smtClean="0">
                <a:hlinkClick r:id="rId2"/>
              </a:rPr>
              <a:t>mujpruvodce.cz</a:t>
            </a:r>
            <a:r>
              <a:rPr lang="cs-CZ" sz="2000" dirty="0" smtClean="0">
                <a:hlinkClick r:id="rId2"/>
              </a:rPr>
              <a:t>/</a:t>
            </a:r>
            <a:r>
              <a:rPr lang="cs-CZ" sz="2000" dirty="0" err="1" smtClean="0">
                <a:hlinkClick r:id="rId2"/>
              </a:rPr>
              <a:t>vismo</a:t>
            </a:r>
            <a:r>
              <a:rPr lang="cs-CZ" sz="2000" dirty="0" smtClean="0">
                <a:hlinkClick r:id="rId2"/>
              </a:rPr>
              <a:t>/dokumenty2.asp?id_</a:t>
            </a:r>
            <a:r>
              <a:rPr lang="cs-CZ" sz="2000" dirty="0" err="1" smtClean="0">
                <a:hlinkClick r:id="rId2"/>
              </a:rPr>
              <a:t>org</a:t>
            </a:r>
            <a:r>
              <a:rPr lang="cs-CZ" sz="2000" dirty="0" smtClean="0">
                <a:hlinkClick r:id="rId2"/>
              </a:rPr>
              <a:t>=600028&amp;id=1369&amp;p1=1072</a:t>
            </a:r>
            <a:endParaRPr lang="cs-CZ" sz="2000" dirty="0" smtClean="0"/>
          </a:p>
          <a:p>
            <a:r>
              <a:rPr lang="cs-CZ" sz="2000" dirty="0" smtClean="0">
                <a:hlinkClick r:id="rId5"/>
              </a:rPr>
              <a:t>http://</a:t>
            </a:r>
            <a:r>
              <a:rPr lang="cs-CZ" sz="2000" dirty="0" smtClean="0">
                <a:hlinkClick r:id="rId5"/>
              </a:rPr>
              <a:t>cs.wikipedia.org/wiki/Litva</a:t>
            </a:r>
            <a:endParaRPr lang="cs-CZ" sz="20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Mnohokrát děkuji za pozornost!!!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Obecné </a:t>
            </a:r>
            <a:r>
              <a:rPr lang="cs-CZ" sz="2800" dirty="0" smtClean="0"/>
              <a:t>informace</a:t>
            </a:r>
          </a:p>
          <a:p>
            <a:r>
              <a:rPr lang="cs-CZ" sz="2800" dirty="0" smtClean="0"/>
              <a:t>Geografické údaje</a:t>
            </a:r>
          </a:p>
          <a:p>
            <a:r>
              <a:rPr lang="cs-CZ" sz="2800" dirty="0" smtClean="0"/>
              <a:t>Hospodářství</a:t>
            </a:r>
            <a:r>
              <a:rPr lang="cs-CZ" dirty="0" smtClean="0"/>
              <a:t> </a:t>
            </a:r>
          </a:p>
          <a:p>
            <a:r>
              <a:rPr lang="cs-CZ" sz="2800" dirty="0" smtClean="0"/>
              <a:t>Památky UNESCO</a:t>
            </a:r>
          </a:p>
          <a:p>
            <a:r>
              <a:rPr lang="cs-CZ" sz="2800" dirty="0" smtClean="0"/>
              <a:t>Firmy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informace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Rozloha: 65 200 km</a:t>
            </a:r>
            <a:r>
              <a:rPr lang="cs-CZ" baseline="30000" dirty="0" smtClean="0"/>
              <a:t>2</a:t>
            </a:r>
          </a:p>
          <a:p>
            <a:r>
              <a:rPr lang="cs-CZ" dirty="0" smtClean="0"/>
              <a:t>Počet obyvatel: </a:t>
            </a:r>
            <a:r>
              <a:rPr lang="cs-CZ" dirty="0"/>
              <a:t>3 195 </a:t>
            </a:r>
            <a:r>
              <a:rPr lang="cs-CZ" dirty="0" smtClean="0"/>
              <a:t>702</a:t>
            </a:r>
          </a:p>
          <a:p>
            <a:r>
              <a:rPr lang="cs-CZ" dirty="0" smtClean="0"/>
              <a:t>Hustota zalidnění: </a:t>
            </a:r>
            <a:r>
              <a:rPr lang="cs-CZ" dirty="0"/>
              <a:t>52 ob. / </a:t>
            </a:r>
            <a:r>
              <a:rPr lang="cs-CZ" dirty="0" smtClean="0"/>
              <a:t>km</a:t>
            </a:r>
            <a:r>
              <a:rPr lang="cs-CZ" baseline="30000" dirty="0" smtClean="0"/>
              <a:t>2</a:t>
            </a:r>
          </a:p>
          <a:p>
            <a:r>
              <a:rPr lang="cs-CZ" dirty="0" smtClean="0"/>
              <a:t>Hlavní město: Vilnius</a:t>
            </a:r>
          </a:p>
          <a:p>
            <a:r>
              <a:rPr lang="cs-CZ" dirty="0" smtClean="0"/>
              <a:t>Státní zřízení: parlamentní republika</a:t>
            </a:r>
          </a:p>
          <a:p>
            <a:r>
              <a:rPr lang="cs-CZ" dirty="0" smtClean="0"/>
              <a:t>Hlava státu: prezidentka </a:t>
            </a:r>
            <a:r>
              <a:rPr lang="lt-LT" dirty="0"/>
              <a:t>Dalia </a:t>
            </a:r>
            <a:r>
              <a:rPr lang="lt-LT" dirty="0" smtClean="0"/>
              <a:t>Grybauskaitė</a:t>
            </a:r>
            <a:endParaRPr lang="cs-CZ" dirty="0" smtClean="0"/>
          </a:p>
          <a:p>
            <a:r>
              <a:rPr lang="cs-CZ" dirty="0" smtClean="0"/>
              <a:t>Úřední j</a:t>
            </a:r>
            <a:r>
              <a:rPr lang="cs-CZ" dirty="0" smtClean="0"/>
              <a:t>azyk</a:t>
            </a:r>
            <a:r>
              <a:rPr lang="cs-CZ" dirty="0" smtClean="0"/>
              <a:t>: </a:t>
            </a:r>
            <a:r>
              <a:rPr lang="cs-CZ" dirty="0" smtClean="0"/>
              <a:t>litevština</a:t>
            </a:r>
            <a:endParaRPr lang="cs-CZ" dirty="0" smtClean="0"/>
          </a:p>
          <a:p>
            <a:r>
              <a:rPr lang="cs-CZ" dirty="0" smtClean="0"/>
              <a:t>Měna: litevský </a:t>
            </a:r>
            <a:r>
              <a:rPr lang="cs-CZ" dirty="0" err="1" smtClean="0"/>
              <a:t>litas</a:t>
            </a:r>
            <a:endParaRPr lang="cs-CZ" dirty="0" smtClean="0"/>
          </a:p>
          <a:p>
            <a:r>
              <a:rPr lang="cs-CZ" dirty="0" smtClean="0"/>
              <a:t>Náboženství: </a:t>
            </a:r>
            <a:r>
              <a:rPr lang="cs-CZ" dirty="0" smtClean="0"/>
              <a:t>křesťanství (katolická církev)</a:t>
            </a:r>
          </a:p>
          <a:p>
            <a:r>
              <a:rPr lang="cs-CZ" dirty="0" smtClean="0"/>
              <a:t>Člen EU i NATO (2004)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EU_location_LItva.pn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8358188" cy="6269038"/>
          </a:xfrm>
        </p:spPr>
      </p:pic>
      <p:pic>
        <p:nvPicPr>
          <p:cNvPr id="8" name="Zástupný symbol pro obsah 7" descr="Flag_of_Lithuania.svg.pn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500034" y="571480"/>
            <a:ext cx="3543300" cy="2125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Obrázek 8" descr="Coat_of_Arms_of_Lithuania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571480"/>
            <a:ext cx="2586038" cy="2938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ek 9" descr="grybauskaite portreta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2" y="2928934"/>
            <a:ext cx="2671778" cy="3749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Administrativní dělení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10 krajů</a:t>
            </a:r>
          </a:p>
          <a:p>
            <a:r>
              <a:rPr lang="cs-CZ" sz="2400" dirty="0" smtClean="0"/>
              <a:t>60 obcí</a:t>
            </a:r>
            <a:endParaRPr lang="cs-CZ" sz="2400" dirty="0"/>
          </a:p>
        </p:txBody>
      </p:sp>
      <p:pic>
        <p:nvPicPr>
          <p:cNvPr id="5" name="Obrázek 4" descr="ca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1466008"/>
            <a:ext cx="6663034" cy="4924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pro obsah 9" descr="Lietuva_All_Cities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3108" y="1115987"/>
            <a:ext cx="6786578" cy="5504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cs-CZ" dirty="0" smtClean="0"/>
              <a:t>Města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0" y="1357298"/>
            <a:ext cx="2786082" cy="2811451"/>
          </a:xfrm>
        </p:spPr>
        <p:txBody>
          <a:bodyPr>
            <a:normAutofit/>
          </a:bodyPr>
          <a:lstStyle/>
          <a:p>
            <a:r>
              <a:rPr lang="cs-CZ" dirty="0" smtClean="0"/>
              <a:t>Vilnius</a:t>
            </a:r>
          </a:p>
          <a:p>
            <a:r>
              <a:rPr lang="cs-CZ" dirty="0" smtClean="0"/>
              <a:t>Kaunas</a:t>
            </a:r>
          </a:p>
          <a:p>
            <a:r>
              <a:rPr lang="cs-CZ" dirty="0" err="1" smtClean="0"/>
              <a:t>Klaipéda</a:t>
            </a:r>
            <a:endParaRPr lang="cs-CZ" dirty="0" smtClean="0"/>
          </a:p>
          <a:p>
            <a:r>
              <a:rPr lang="cs-CZ" dirty="0" err="1" smtClean="0"/>
              <a:t>Šiauliai</a:t>
            </a:r>
            <a:endParaRPr lang="cs-CZ" dirty="0" smtClean="0"/>
          </a:p>
          <a:p>
            <a:r>
              <a:rPr lang="cs-CZ" dirty="0" err="1" smtClean="0"/>
              <a:t>Penevéžys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Geografie Litvy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Mírný pás na přechodu oceánského a kontinentálního klimatu</a:t>
            </a:r>
          </a:p>
          <a:p>
            <a:r>
              <a:rPr lang="cs-CZ" sz="2400" dirty="0" smtClean="0"/>
              <a:t>Povrch – vesměs rovinatý a nížinatý (Litevská nížina), východ a západ země tvoří pahorkatiny (Baltské vrchy s nejvyšším vrcholem </a:t>
            </a:r>
            <a:r>
              <a:rPr lang="pt-BR" sz="2400" dirty="0" smtClean="0"/>
              <a:t>Aukštojas</a:t>
            </a:r>
            <a:r>
              <a:rPr lang="pt-BR" sz="2400" dirty="0" smtClean="0"/>
              <a:t> s výškou </a:t>
            </a:r>
            <a:r>
              <a:rPr lang="pt-BR" sz="2400" dirty="0" smtClean="0"/>
              <a:t>293</a:t>
            </a:r>
            <a:r>
              <a:rPr lang="pt-BR" sz="2400" dirty="0" smtClean="0"/>
              <a:t> m</a:t>
            </a:r>
            <a:r>
              <a:rPr lang="cs-CZ" sz="2400" dirty="0" smtClean="0"/>
              <a:t>, </a:t>
            </a:r>
            <a:r>
              <a:rPr lang="cs-CZ" sz="2400" dirty="0" smtClean="0"/>
              <a:t> </a:t>
            </a:r>
            <a:r>
              <a:rPr lang="cs-CZ" sz="2400" dirty="0" err="1" smtClean="0"/>
              <a:t>Žemaitijská</a:t>
            </a:r>
            <a:r>
              <a:rPr lang="cs-CZ" sz="2400" dirty="0" smtClean="0"/>
              <a:t> </a:t>
            </a:r>
            <a:r>
              <a:rPr lang="cs-CZ" sz="2400" dirty="0" smtClean="0"/>
              <a:t>vysočina)</a:t>
            </a:r>
          </a:p>
          <a:p>
            <a:r>
              <a:rPr lang="cs-CZ" sz="2400" dirty="0" smtClean="0"/>
              <a:t>30% území tvořeno lesy</a:t>
            </a:r>
          </a:p>
          <a:p>
            <a:endParaRPr lang="cs-CZ" sz="2400" dirty="0"/>
          </a:p>
        </p:txBody>
      </p:sp>
      <p:pic>
        <p:nvPicPr>
          <p:cNvPr id="4" name="Obrázek 3" descr="LithuaniaPhysicalMap-l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9144000" cy="6466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Vodstvo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hustá říční síť a množství drobných </a:t>
            </a:r>
            <a:r>
              <a:rPr lang="cs-CZ" sz="2800" dirty="0" smtClean="0"/>
              <a:t>jezer (ledovcového původu),</a:t>
            </a:r>
            <a:r>
              <a:rPr lang="cs-CZ" sz="2800" dirty="0" smtClean="0"/>
              <a:t> bažin, močálů a </a:t>
            </a:r>
            <a:r>
              <a:rPr lang="cs-CZ" sz="2800" dirty="0" smtClean="0"/>
              <a:t>rašelinišť</a:t>
            </a:r>
          </a:p>
          <a:p>
            <a:r>
              <a:rPr lang="cs-CZ" sz="2800" dirty="0" smtClean="0"/>
              <a:t>Nejdelší řeky – </a:t>
            </a:r>
            <a:r>
              <a:rPr lang="cs-CZ" sz="2800" dirty="0" err="1" smtClean="0"/>
              <a:t>Němen</a:t>
            </a:r>
            <a:r>
              <a:rPr lang="cs-CZ" sz="2800" dirty="0" smtClean="0"/>
              <a:t>, </a:t>
            </a:r>
            <a:r>
              <a:rPr lang="cs-CZ" sz="2800" dirty="0" err="1" smtClean="0"/>
              <a:t>Neris</a:t>
            </a:r>
            <a:r>
              <a:rPr lang="cs-CZ" sz="2800" dirty="0" smtClean="0"/>
              <a:t>, </a:t>
            </a:r>
            <a:r>
              <a:rPr lang="cs-CZ" sz="2800" dirty="0" err="1" smtClean="0"/>
              <a:t>Venta</a:t>
            </a:r>
            <a:endParaRPr lang="cs-CZ" sz="2800" dirty="0" smtClean="0"/>
          </a:p>
          <a:p>
            <a:r>
              <a:rPr lang="cs-CZ" sz="2800" dirty="0" smtClean="0"/>
              <a:t>Největší jezera – </a:t>
            </a:r>
            <a:r>
              <a:rPr lang="cs-CZ" sz="2800" dirty="0" err="1" smtClean="0"/>
              <a:t>Drukšiai</a:t>
            </a:r>
            <a:r>
              <a:rPr lang="cs-CZ" sz="2800" dirty="0" smtClean="0"/>
              <a:t>, </a:t>
            </a:r>
            <a:r>
              <a:rPr lang="cs-CZ" sz="2800" dirty="0" err="1" smtClean="0"/>
              <a:t>Dysnai</a:t>
            </a:r>
            <a:r>
              <a:rPr lang="cs-CZ" sz="2800" dirty="0" smtClean="0"/>
              <a:t>, </a:t>
            </a:r>
            <a:r>
              <a:rPr lang="cs-CZ" sz="2800" dirty="0" err="1" smtClean="0"/>
              <a:t>Dusia</a:t>
            </a:r>
            <a:endParaRPr lang="cs-CZ" sz="2800" dirty="0" smtClean="0"/>
          </a:p>
        </p:txBody>
      </p:sp>
      <p:pic>
        <p:nvPicPr>
          <p:cNvPr id="4" name="Obrázek 3" descr="litva-_map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428736"/>
            <a:ext cx="6315099" cy="4712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Hospodářství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Zemědělství – převaha živočišné produkce (chov</a:t>
            </a:r>
            <a:r>
              <a:rPr lang="cs-CZ" sz="2400" dirty="0" smtClean="0"/>
              <a:t> prasat, skotu, koní a </a:t>
            </a:r>
            <a:r>
              <a:rPr lang="cs-CZ" sz="2400" dirty="0" smtClean="0"/>
              <a:t>drůbeže) nad rostlinnou (ječmen, pšenice, žito, len, brambory)</a:t>
            </a:r>
          </a:p>
          <a:p>
            <a:r>
              <a:rPr lang="cs-CZ" sz="2400" dirty="0" smtClean="0"/>
              <a:t>Průmysl - strojírenský,</a:t>
            </a:r>
            <a:r>
              <a:rPr lang="cs-CZ" sz="2400" dirty="0" smtClean="0"/>
              <a:t> </a:t>
            </a:r>
            <a:r>
              <a:rPr lang="cs-CZ" sz="2400" dirty="0" smtClean="0"/>
              <a:t>elektrotechnický, papírenský</a:t>
            </a:r>
            <a:r>
              <a:rPr lang="cs-CZ" sz="2400" dirty="0" smtClean="0"/>
              <a:t>, chemický, potravinářský, textilní, </a:t>
            </a:r>
            <a:r>
              <a:rPr lang="cs-CZ" sz="2400" dirty="0" smtClean="0"/>
              <a:t>dřevozpracující a </a:t>
            </a:r>
            <a:r>
              <a:rPr lang="cs-CZ" sz="2400" dirty="0" smtClean="0"/>
              <a:t>průmysl stavebních </a:t>
            </a:r>
            <a:r>
              <a:rPr lang="cs-CZ" sz="2400" dirty="0" smtClean="0"/>
              <a:t>hmot</a:t>
            </a:r>
          </a:p>
          <a:p>
            <a:r>
              <a:rPr lang="cs-CZ" sz="2400" dirty="0" smtClean="0"/>
              <a:t>Světoznámá produkce jantaru</a:t>
            </a:r>
          </a:p>
          <a:p>
            <a:r>
              <a:rPr lang="cs-CZ" sz="2400" dirty="0" smtClean="0"/>
              <a:t>Energetika téměř výhradně jaderná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139</Words>
  <Application>Microsoft Office PowerPoint</Application>
  <PresentationFormat>Předvádění na obrazovce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LITVA</vt:lpstr>
      <vt:lpstr>Obsah</vt:lpstr>
      <vt:lpstr>Základní informace</vt:lpstr>
      <vt:lpstr>Snímek 4</vt:lpstr>
      <vt:lpstr>Administrativní dělení</vt:lpstr>
      <vt:lpstr>Města</vt:lpstr>
      <vt:lpstr>Geografie Litvy</vt:lpstr>
      <vt:lpstr>Vodstvo</vt:lpstr>
      <vt:lpstr>Hospodářství</vt:lpstr>
      <vt:lpstr>Památky UNESCO</vt:lpstr>
      <vt:lpstr>Kurská kosa</vt:lpstr>
      <vt:lpstr>Struveho geodetický oblouk</vt:lpstr>
      <vt:lpstr>Firmy</vt:lpstr>
      <vt:lpstr>Zdroje</vt:lpstr>
      <vt:lpstr>Mnohokrát děkuji za pozornost!!!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Litva</dc:title>
  <dc:creator>Lucie</dc:creator>
  <cp:lastModifiedBy>Lucie</cp:lastModifiedBy>
  <cp:revision>28</cp:revision>
  <dcterms:created xsi:type="dcterms:W3CDTF">2013-04-23T19:38:13Z</dcterms:created>
  <dcterms:modified xsi:type="dcterms:W3CDTF">2013-04-24T20:30:09Z</dcterms:modified>
</cp:coreProperties>
</file>