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67" r:id="rId15"/>
    <p:sldId id="271" r:id="rId16"/>
    <p:sldId id="272" r:id="rId17"/>
    <p:sldId id="273" r:id="rId18"/>
    <p:sldId id="268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3DC36-A93D-4611-AAF2-37A72251A27A}" type="datetimeFigureOut">
              <a:rPr lang="cs-CZ" smtClean="0"/>
              <a:pPr/>
              <a:t>14.1.2013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6ACE9-2395-44A6-A748-8BEEEB9B9C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3DC36-A93D-4611-AAF2-37A72251A27A}" type="datetimeFigureOut">
              <a:rPr lang="cs-CZ" smtClean="0"/>
              <a:pPr/>
              <a:t>14.1.2013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6ACE9-2395-44A6-A748-8BEEEB9B9C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3DC36-A93D-4611-AAF2-37A72251A27A}" type="datetimeFigureOut">
              <a:rPr lang="cs-CZ" smtClean="0"/>
              <a:pPr/>
              <a:t>14.1.2013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6ACE9-2395-44A6-A748-8BEEEB9B9C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3DC36-A93D-4611-AAF2-37A72251A27A}" type="datetimeFigureOut">
              <a:rPr lang="cs-CZ" smtClean="0"/>
              <a:pPr/>
              <a:t>14.1.2013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6ACE9-2395-44A6-A748-8BEEEB9B9C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3DC36-A93D-4611-AAF2-37A72251A27A}" type="datetimeFigureOut">
              <a:rPr lang="cs-CZ" smtClean="0"/>
              <a:pPr/>
              <a:t>14.1.2013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6ACE9-2395-44A6-A748-8BEEEB9B9C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3DC36-A93D-4611-AAF2-37A72251A27A}" type="datetimeFigureOut">
              <a:rPr lang="cs-CZ" smtClean="0"/>
              <a:pPr/>
              <a:t>14.1.2013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6ACE9-2395-44A6-A748-8BEEEB9B9C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3DC36-A93D-4611-AAF2-37A72251A27A}" type="datetimeFigureOut">
              <a:rPr lang="cs-CZ" smtClean="0"/>
              <a:pPr/>
              <a:t>14.1.2013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6ACE9-2395-44A6-A748-8BEEEB9B9C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3DC36-A93D-4611-AAF2-37A72251A27A}" type="datetimeFigureOut">
              <a:rPr lang="cs-CZ" smtClean="0"/>
              <a:pPr/>
              <a:t>14.1.2013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6ACE9-2395-44A6-A748-8BEEEB9B9C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3DC36-A93D-4611-AAF2-37A72251A27A}" type="datetimeFigureOut">
              <a:rPr lang="cs-CZ" smtClean="0"/>
              <a:pPr/>
              <a:t>14.1.2013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6ACE9-2395-44A6-A748-8BEEEB9B9C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3DC36-A93D-4611-AAF2-37A72251A27A}" type="datetimeFigureOut">
              <a:rPr lang="cs-CZ" smtClean="0"/>
              <a:pPr/>
              <a:t>14.1.2013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6ACE9-2395-44A6-A748-8BEEEB9B9C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3DC36-A93D-4611-AAF2-37A72251A27A}" type="datetimeFigureOut">
              <a:rPr lang="cs-CZ" smtClean="0"/>
              <a:pPr/>
              <a:t>14.1.2013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6ACE9-2395-44A6-A748-8BEEEB9B9C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293DC36-A93D-4611-AAF2-37A72251A27A}" type="datetimeFigureOut">
              <a:rPr lang="cs-CZ" smtClean="0"/>
              <a:pPr/>
              <a:t>14.1.2013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7D6ACE9-2395-44A6-A748-8BEEEB9B9C3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ntroduction.blog.cz/0903/referat-italie" TargetMode="External"/><Relationship Id="rId7" Type="http://schemas.openxmlformats.org/officeDocument/2006/relationships/hyperlink" Target="http://italie.orbion.cz/stat/pruvodce/pamatky-unesco-1977/" TargetMode="External"/><Relationship Id="rId2" Type="http://schemas.openxmlformats.org/officeDocument/2006/relationships/hyperlink" Target="http://cs.wikipedia.org/wiki/It%C3%A1l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hnablova.net/www/Pamatky%20UNESCO/Italie.html" TargetMode="External"/><Relationship Id="rId5" Type="http://schemas.openxmlformats.org/officeDocument/2006/relationships/hyperlink" Target="http://italie.lmz.cz/obyvatelstvo-italie" TargetMode="External"/><Relationship Id="rId4" Type="http://schemas.openxmlformats.org/officeDocument/2006/relationships/hyperlink" Target="http://italka.cz/regiony-italie-a-administrativni-cleneni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980728"/>
            <a:ext cx="6912768" cy="1470025"/>
          </a:xfrm>
        </p:spPr>
        <p:txBody>
          <a:bodyPr>
            <a:noAutofit/>
          </a:bodyPr>
          <a:lstStyle/>
          <a:p>
            <a:pPr algn="ctr"/>
            <a:r>
              <a:rPr lang="cs-CZ" sz="9600" u="sng" dirty="0" smtClean="0"/>
              <a:t>Itálie</a:t>
            </a:r>
            <a:endParaRPr lang="cs-CZ" sz="9600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87824" y="5373216"/>
            <a:ext cx="3312368" cy="112697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Jana </a:t>
            </a:r>
            <a:r>
              <a:rPr lang="cs-CZ" dirty="0" err="1" smtClean="0"/>
              <a:t>Kolísková</a:t>
            </a:r>
            <a:endParaRPr lang="cs-CZ" dirty="0" smtClean="0"/>
          </a:p>
          <a:p>
            <a:pPr algn="ctr"/>
            <a:r>
              <a:rPr lang="cs-CZ" dirty="0" smtClean="0"/>
              <a:t>Druhá</a:t>
            </a:r>
            <a:endParaRPr lang="cs-CZ" dirty="0"/>
          </a:p>
        </p:txBody>
      </p:sp>
      <p:pic>
        <p:nvPicPr>
          <p:cNvPr id="4" name="Picture 2" descr="C:\Users\Jana\Desktop\Benatky_Venic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92896"/>
            <a:ext cx="3691500" cy="276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620688"/>
            <a:ext cx="8183880" cy="691520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1"/>
                </a:solidFill>
              </a:rPr>
              <a:t>Obyvatelstvo</a:t>
            </a:r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4187952"/>
          </a:xfrm>
        </p:spPr>
        <p:txBody>
          <a:bodyPr/>
          <a:lstStyle/>
          <a:p>
            <a:r>
              <a:rPr lang="cs-CZ" dirty="0" smtClean="0"/>
              <a:t>Nejlidnatější stát v Jižní Evropě</a:t>
            </a:r>
          </a:p>
          <a:p>
            <a:r>
              <a:rPr lang="cs-CZ" dirty="0"/>
              <a:t>Itálie má čtvrtou nejstarší populaci na </a:t>
            </a:r>
            <a:r>
              <a:rPr lang="cs-CZ" dirty="0" smtClean="0"/>
              <a:t>světě</a:t>
            </a:r>
          </a:p>
          <a:p>
            <a:r>
              <a:rPr lang="cs-CZ" dirty="0"/>
              <a:t>94% z celkového počtu obyvatel tvoří samotní </a:t>
            </a:r>
            <a:r>
              <a:rPr lang="cs-CZ" dirty="0" smtClean="0"/>
              <a:t>Italové</a:t>
            </a:r>
          </a:p>
          <a:p>
            <a:r>
              <a:rPr lang="cs-CZ" dirty="0" smtClean="0"/>
              <a:t>Národnostní menšiny-</a:t>
            </a:r>
            <a:r>
              <a:rPr lang="cs-CZ" dirty="0"/>
              <a:t> Sardové, Rétorománové a </a:t>
            </a:r>
            <a:r>
              <a:rPr lang="cs-CZ" dirty="0" smtClean="0"/>
              <a:t>Němci</a:t>
            </a:r>
          </a:p>
          <a:p>
            <a:r>
              <a:rPr lang="cs-CZ" dirty="0"/>
              <a:t>85-90% Italů jsou katolíci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3008313" cy="1174452"/>
          </a:xfrm>
        </p:spPr>
        <p:txBody>
          <a:bodyPr>
            <a:normAutofit fontScale="90000"/>
          </a:bodyPr>
          <a:lstStyle/>
          <a:p>
            <a:r>
              <a:rPr lang="cs-CZ" sz="4600" u="sng" dirty="0" smtClean="0">
                <a:solidFill>
                  <a:schemeClr val="tx1"/>
                </a:solidFill>
              </a:rPr>
              <a:t>Další</a:t>
            </a:r>
            <a:r>
              <a:rPr lang="cs-CZ" sz="4600" dirty="0" smtClean="0"/>
              <a:t> </a:t>
            </a:r>
            <a:r>
              <a:rPr lang="cs-CZ" sz="4600" u="sng" dirty="0" smtClean="0">
                <a:solidFill>
                  <a:schemeClr val="tx1"/>
                </a:solidFill>
              </a:rPr>
              <a:t>města</a:t>
            </a:r>
            <a:endParaRPr lang="cs-CZ" sz="4600" u="sng" dirty="0">
              <a:solidFill>
                <a:schemeClr val="tx1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2"/>
          </p:nvPr>
        </p:nvSpPr>
        <p:spPr>
          <a:xfrm>
            <a:off x="683568" y="1844824"/>
            <a:ext cx="2971800" cy="4206112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  Řím (Roma)-</a:t>
            </a:r>
          </a:p>
          <a:p>
            <a:r>
              <a:rPr lang="cs-CZ" sz="2800" dirty="0" smtClean="0"/>
              <a:t>-2,546 mil.obyvatel</a:t>
            </a:r>
          </a:p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* Milán </a:t>
            </a:r>
            <a:br>
              <a:rPr lang="cs-CZ" sz="2800" dirty="0" smtClean="0"/>
            </a:br>
            <a:r>
              <a:rPr lang="cs-CZ" sz="2800" dirty="0"/>
              <a:t>* Neapol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>* Turín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>* Palermo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>* Janov </a:t>
            </a:r>
            <a:endParaRPr lang="cs-CZ" sz="2800" dirty="0" smtClean="0"/>
          </a:p>
          <a:p>
            <a:r>
              <a:rPr lang="cs-CZ" sz="2800" dirty="0" smtClean="0"/>
              <a:t>* </a:t>
            </a:r>
            <a:r>
              <a:rPr lang="cs-CZ" sz="2800" dirty="0"/>
              <a:t>Florencie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>* Benátky </a:t>
            </a:r>
          </a:p>
        </p:txBody>
      </p:sp>
      <p:pic>
        <p:nvPicPr>
          <p:cNvPr id="6146" name="Picture 2" descr="C:\Users\Jana\Desktop\c7049f493d_42520657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32656"/>
            <a:ext cx="5084747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0120" y="188640"/>
            <a:ext cx="8183880" cy="1051560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1"/>
                </a:solidFill>
              </a:rPr>
              <a:t>Průmysl</a:t>
            </a:r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cs-CZ" sz="4100" dirty="0" smtClean="0"/>
              <a:t>Malé </a:t>
            </a:r>
            <a:r>
              <a:rPr lang="cs-CZ" sz="4100" dirty="0"/>
              <a:t>zásoby </a:t>
            </a:r>
            <a:r>
              <a:rPr lang="cs-CZ" sz="4100" dirty="0" smtClean="0"/>
              <a:t>paliv</a:t>
            </a:r>
          </a:p>
          <a:p>
            <a:r>
              <a:rPr lang="cs-CZ" sz="4100" dirty="0" smtClean="0"/>
              <a:t>Velký </a:t>
            </a:r>
            <a:r>
              <a:rPr lang="cs-CZ" sz="4100" dirty="0"/>
              <a:t>potenciál </a:t>
            </a:r>
            <a:r>
              <a:rPr lang="cs-CZ" sz="4100" dirty="0" smtClean="0"/>
              <a:t>energetice vodních zdrojů</a:t>
            </a:r>
          </a:p>
          <a:p>
            <a:r>
              <a:rPr lang="cs-CZ" sz="4100" dirty="0"/>
              <a:t>na třetím místě v Evropě ve výrobě </a:t>
            </a:r>
            <a:r>
              <a:rPr lang="cs-CZ" sz="4100" dirty="0" smtClean="0"/>
              <a:t>oceli</a:t>
            </a:r>
          </a:p>
          <a:p>
            <a:r>
              <a:rPr lang="cs-CZ" sz="4100" dirty="0" smtClean="0"/>
              <a:t>Významná </a:t>
            </a:r>
            <a:r>
              <a:rPr lang="cs-CZ" sz="4100" dirty="0"/>
              <a:t> </a:t>
            </a:r>
            <a:r>
              <a:rPr lang="cs-CZ" sz="4100" dirty="0" smtClean="0"/>
              <a:t>ložiska mramoru, pyritu,kamenné </a:t>
            </a:r>
            <a:r>
              <a:rPr lang="it-IT" sz="4100" dirty="0"/>
              <a:t>a draselné soli, síry a </a:t>
            </a:r>
            <a:r>
              <a:rPr lang="it-IT" sz="4100" dirty="0" smtClean="0"/>
              <a:t>rtuti</a:t>
            </a:r>
            <a:endParaRPr lang="cs-CZ" sz="4100" dirty="0" smtClean="0"/>
          </a:p>
          <a:p>
            <a:r>
              <a:rPr lang="cs-CZ" sz="4100" dirty="0" smtClean="0"/>
              <a:t>Strojírenství (především dopravní)</a:t>
            </a:r>
          </a:p>
          <a:p>
            <a:r>
              <a:rPr lang="cs-CZ" sz="4100" dirty="0" smtClean="0"/>
              <a:t>Průmysl </a:t>
            </a:r>
            <a:r>
              <a:rPr lang="cs-CZ" sz="4100" dirty="0"/>
              <a:t>elektrotechnický, chemický, textilní, papírenský, potravinářský, průmysl stavebních hmot</a:t>
            </a:r>
            <a:endParaRPr lang="cs-CZ" sz="41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4098" name="Picture 2" descr="C:\Users\Jana\Desktop\346-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581128"/>
            <a:ext cx="5832648" cy="1858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83880" cy="1051560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1"/>
                </a:solidFill>
              </a:rPr>
              <a:t>Zemědělství</a:t>
            </a:r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183880" cy="4187952"/>
          </a:xfrm>
        </p:spPr>
        <p:txBody>
          <a:bodyPr>
            <a:normAutofit fontScale="92500" lnSpcReduction="10000"/>
          </a:bodyPr>
          <a:lstStyle/>
          <a:p>
            <a:r>
              <a:rPr lang="cs-CZ" u="sng" dirty="0" smtClean="0"/>
              <a:t>Plodiny</a:t>
            </a:r>
            <a:r>
              <a:rPr lang="cs-CZ" dirty="0" smtClean="0"/>
              <a:t>: pšenice</a:t>
            </a:r>
            <a:r>
              <a:rPr lang="cs-CZ" dirty="0"/>
              <a:t>, ječmen, žito, oves, kukuřice, </a:t>
            </a:r>
            <a:r>
              <a:rPr lang="cs-CZ" dirty="0" smtClean="0"/>
              <a:t>rýže,</a:t>
            </a:r>
            <a:r>
              <a:rPr lang="cs-CZ" dirty="0"/>
              <a:t> brambory, </a:t>
            </a:r>
            <a:r>
              <a:rPr lang="cs-CZ" dirty="0" smtClean="0"/>
              <a:t>cukrová, slunečnice </a:t>
            </a:r>
            <a:r>
              <a:rPr lang="cs-CZ" dirty="0"/>
              <a:t> olivy</a:t>
            </a:r>
            <a:r>
              <a:rPr lang="cs-CZ" dirty="0" smtClean="0"/>
              <a:t>, řepa, sója, jablka, hrušky, broskve, luštěniny, tabák, vinná réva,citrusy ,zelenina</a:t>
            </a:r>
          </a:p>
          <a:p>
            <a:r>
              <a:rPr lang="cs-CZ" u="sng" dirty="0" smtClean="0"/>
              <a:t>Chov zvěře</a:t>
            </a:r>
            <a:r>
              <a:rPr lang="cs-CZ" dirty="0" smtClean="0"/>
              <a:t>: </a:t>
            </a:r>
            <a:r>
              <a:rPr lang="cs-CZ" dirty="0" err="1" smtClean="0"/>
              <a:t>skoti</a:t>
            </a:r>
            <a:r>
              <a:rPr lang="cs-CZ" dirty="0" smtClean="0"/>
              <a:t>, ovce, prasata, drůbež, koně, osli, kozy a bourci morušoví</a:t>
            </a:r>
          </a:p>
          <a:p>
            <a:r>
              <a:rPr lang="cs-CZ" dirty="0" smtClean="0"/>
              <a:t>Významný rybolov</a:t>
            </a:r>
          </a:p>
          <a:p>
            <a:r>
              <a:rPr lang="cs-CZ" dirty="0"/>
              <a:t>Významnými zemědělskými oblastmi jsou Pádská nížina, Apulie,Toskánsko, Sicílie a Kampánie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646896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1"/>
                </a:solidFill>
              </a:rPr>
              <a:t>Známé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="1" u="sng" dirty="0" smtClean="0">
                <a:solidFill>
                  <a:schemeClr val="tx1"/>
                </a:solidFill>
              </a:rPr>
              <a:t>osobnosti</a:t>
            </a:r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183880" cy="4187952"/>
          </a:xfrm>
        </p:spPr>
        <p:txBody>
          <a:bodyPr>
            <a:normAutofit/>
          </a:bodyPr>
          <a:lstStyle/>
          <a:p>
            <a:r>
              <a:rPr lang="cs-CZ" sz="2600" dirty="0"/>
              <a:t>Emanuele </a:t>
            </a:r>
            <a:r>
              <a:rPr lang="cs-CZ" sz="2600" dirty="0" err="1"/>
              <a:t>Ridi</a:t>
            </a:r>
            <a:r>
              <a:rPr lang="cs-CZ" sz="2600" dirty="0"/>
              <a:t> </a:t>
            </a:r>
            <a:endParaRPr lang="cs-CZ" sz="2600" dirty="0" smtClean="0"/>
          </a:p>
          <a:p>
            <a:r>
              <a:rPr lang="cs-CZ" sz="2600" dirty="0" err="1" smtClean="0"/>
              <a:t>Domenico</a:t>
            </a:r>
            <a:r>
              <a:rPr lang="cs-CZ" sz="2600" dirty="0" smtClean="0"/>
              <a:t> </a:t>
            </a:r>
            <a:r>
              <a:rPr lang="cs-CZ" sz="2600" dirty="0" err="1" smtClean="0"/>
              <a:t>Martucci</a:t>
            </a:r>
            <a:endParaRPr lang="cs-CZ" sz="2600" dirty="0" smtClean="0"/>
          </a:p>
          <a:p>
            <a:r>
              <a:rPr lang="cs-CZ" sz="2600" dirty="0" err="1" smtClean="0"/>
              <a:t>Gianluigi</a:t>
            </a:r>
            <a:r>
              <a:rPr lang="cs-CZ" sz="2600" dirty="0" smtClean="0"/>
              <a:t> </a:t>
            </a:r>
            <a:r>
              <a:rPr lang="cs-CZ" sz="2600" dirty="0" err="1" smtClean="0"/>
              <a:t>Buffon</a:t>
            </a:r>
            <a:endParaRPr lang="cs-CZ" sz="2600" dirty="0" smtClean="0"/>
          </a:p>
          <a:p>
            <a:r>
              <a:rPr lang="cs-CZ" sz="2600" dirty="0" err="1" smtClean="0"/>
              <a:t>Silvio</a:t>
            </a:r>
            <a:r>
              <a:rPr lang="cs-CZ" sz="2600" dirty="0" smtClean="0"/>
              <a:t> </a:t>
            </a:r>
            <a:r>
              <a:rPr lang="cs-CZ" sz="2600" dirty="0" err="1" smtClean="0"/>
              <a:t>Berlusconi</a:t>
            </a:r>
            <a:endParaRPr lang="cs-CZ" sz="2600" dirty="0" smtClean="0"/>
          </a:p>
          <a:p>
            <a:r>
              <a:rPr lang="cs-CZ" sz="2600" dirty="0" err="1" smtClean="0"/>
              <a:t>Gianrico</a:t>
            </a:r>
            <a:r>
              <a:rPr lang="cs-CZ" sz="2600" dirty="0" smtClean="0"/>
              <a:t> </a:t>
            </a:r>
            <a:r>
              <a:rPr lang="cs-CZ" sz="2600" dirty="0" err="1" smtClean="0"/>
              <a:t>Carofiglio</a:t>
            </a:r>
            <a:endParaRPr lang="cs-CZ" sz="2600" dirty="0"/>
          </a:p>
        </p:txBody>
      </p:sp>
      <p:pic>
        <p:nvPicPr>
          <p:cNvPr id="3075" name="Picture 3" descr="C:\Users\Jana\Desktop\336x242-1__373_373_emanuel-ri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72816"/>
            <a:ext cx="4752528" cy="3422952"/>
          </a:xfrm>
          <a:prstGeom prst="rect">
            <a:avLst/>
          </a:prstGeom>
          <a:noFill/>
        </p:spPr>
      </p:pic>
      <p:pic>
        <p:nvPicPr>
          <p:cNvPr id="3078" name="Picture 6" descr="C:\Users\Jana\Desktop\domenico-martuc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480" y="1700808"/>
            <a:ext cx="4680520" cy="4043173"/>
          </a:xfrm>
          <a:prstGeom prst="rect">
            <a:avLst/>
          </a:prstGeom>
          <a:noFill/>
        </p:spPr>
      </p:pic>
      <p:pic>
        <p:nvPicPr>
          <p:cNvPr id="3074" name="Picture 2" descr="C:\Users\Jana\Desktop\Gianluigi_buffon_1527214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00808"/>
            <a:ext cx="4932040" cy="3312368"/>
          </a:xfrm>
          <a:prstGeom prst="rect">
            <a:avLst/>
          </a:prstGeom>
          <a:noFill/>
        </p:spPr>
      </p:pic>
      <p:pic>
        <p:nvPicPr>
          <p:cNvPr id="3077" name="Picture 5" descr="C:\Users\Jana\Desktop\220px-Silvio_Berlusconi_(20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196752"/>
            <a:ext cx="3600400" cy="5482427"/>
          </a:xfrm>
          <a:prstGeom prst="rect">
            <a:avLst/>
          </a:prstGeom>
          <a:noFill/>
        </p:spPr>
      </p:pic>
      <p:pic>
        <p:nvPicPr>
          <p:cNvPr id="3076" name="Picture 4" descr="C:\Users\Jana\Desktop\carofigl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124744"/>
            <a:ext cx="3816424" cy="5403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83880" cy="835536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1"/>
                </a:solidFill>
              </a:rPr>
              <a:t>Firmy a společnosti</a:t>
            </a:r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183880" cy="4187952"/>
          </a:xfrm>
        </p:spPr>
        <p:txBody>
          <a:bodyPr/>
          <a:lstStyle/>
          <a:p>
            <a:r>
              <a:rPr lang="cs-CZ" u="sng" dirty="0" smtClean="0"/>
              <a:t>Doprava</a:t>
            </a:r>
            <a:r>
              <a:rPr lang="cs-CZ" dirty="0" smtClean="0"/>
              <a:t>-</a:t>
            </a:r>
            <a:r>
              <a:rPr lang="it-IT" dirty="0" smtClean="0"/>
              <a:t>FIAT Holding</a:t>
            </a:r>
            <a:r>
              <a:rPr lang="cs-CZ" dirty="0" smtClean="0"/>
              <a:t>,</a:t>
            </a:r>
            <a:r>
              <a:rPr lang="it-IT" dirty="0" smtClean="0"/>
              <a:t>Iveco, Ferrari, Lancia, </a:t>
            </a:r>
            <a:endParaRPr lang="cs-CZ" dirty="0" smtClean="0"/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it-IT" dirty="0" smtClean="0"/>
              <a:t>Alfa Romeo, Maserati</a:t>
            </a:r>
            <a:endParaRPr lang="cs-CZ" dirty="0" smtClean="0"/>
          </a:p>
          <a:p>
            <a:r>
              <a:rPr lang="cs-CZ" u="sng" dirty="0" smtClean="0"/>
              <a:t>Oděvní firmy- </a:t>
            </a:r>
            <a:r>
              <a:rPr lang="cs-CZ" dirty="0" smtClean="0"/>
              <a:t>Kappa, Diesel, </a:t>
            </a:r>
            <a:r>
              <a:rPr lang="cs-CZ" dirty="0" err="1" smtClean="0"/>
              <a:t>Prada</a:t>
            </a:r>
            <a:r>
              <a:rPr lang="cs-CZ" dirty="0" smtClean="0"/>
              <a:t>, </a:t>
            </a:r>
            <a:r>
              <a:rPr lang="cs-CZ" dirty="0" err="1" smtClean="0"/>
              <a:t>Benetton</a:t>
            </a:r>
            <a:endParaRPr lang="cs-CZ" dirty="0" smtClean="0"/>
          </a:p>
          <a:p>
            <a:r>
              <a:rPr lang="cs-CZ" u="sng" dirty="0" smtClean="0"/>
              <a:t>Aerolinky</a:t>
            </a:r>
            <a:r>
              <a:rPr lang="cs-CZ" dirty="0" smtClean="0"/>
              <a:t>-My </a:t>
            </a:r>
            <a:r>
              <a:rPr lang="cs-CZ" dirty="0" err="1" smtClean="0"/>
              <a:t>Way</a:t>
            </a:r>
            <a:r>
              <a:rPr lang="cs-CZ" dirty="0" smtClean="0"/>
              <a:t> </a:t>
            </a:r>
            <a:r>
              <a:rPr lang="cs-CZ" dirty="0" err="1" smtClean="0"/>
              <a:t>Airlines</a:t>
            </a:r>
            <a:r>
              <a:rPr lang="cs-CZ" dirty="0" smtClean="0"/>
              <a:t> (</a:t>
            </a:r>
            <a:r>
              <a:rPr lang="cs-CZ" dirty="0" err="1" smtClean="0"/>
              <a:t>MyAir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122" name="Picture 2" descr="C:\Users\Jana\Desktop\logotipo-kapp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37112"/>
            <a:ext cx="3744416" cy="1872208"/>
          </a:xfrm>
          <a:prstGeom prst="rect">
            <a:avLst/>
          </a:prstGeom>
          <a:noFill/>
        </p:spPr>
      </p:pic>
      <p:pic>
        <p:nvPicPr>
          <p:cNvPr id="5123" name="Picture 3" descr="C:\Users\Jana\Desktop\ferrari-f12-berlinetta-oklaey-de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149080"/>
            <a:ext cx="3914884" cy="2397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ana\Desktop\114_543_vecerni_dolomity_3_original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170080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83880" cy="907544"/>
          </a:xfrm>
        </p:spPr>
        <p:txBody>
          <a:bodyPr/>
          <a:lstStyle/>
          <a:p>
            <a:pPr algn="ctr"/>
            <a:r>
              <a:rPr lang="cs-CZ" b="1" u="sng" dirty="0" smtClean="0">
                <a:solidFill>
                  <a:schemeClr val="tx1"/>
                </a:solidFill>
              </a:rPr>
              <a:t>Památky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u="sng" dirty="0" smtClean="0">
                <a:solidFill>
                  <a:schemeClr val="tx1"/>
                </a:solidFill>
              </a:rPr>
              <a:t>UNESCO</a:t>
            </a:r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0120" y="1628800"/>
            <a:ext cx="8183880" cy="4187952"/>
          </a:xfrm>
        </p:spPr>
        <p:txBody>
          <a:bodyPr>
            <a:normAutofit/>
          </a:bodyPr>
          <a:lstStyle/>
          <a:p>
            <a:r>
              <a:rPr lang="cs-CZ" dirty="0" smtClean="0"/>
              <a:t>Celkem asi 38 památek UNESCO</a:t>
            </a:r>
          </a:p>
          <a:p>
            <a:r>
              <a:rPr lang="cs-CZ" sz="2400" dirty="0" smtClean="0"/>
              <a:t>Historické jádro Florencie</a:t>
            </a:r>
          </a:p>
          <a:p>
            <a:r>
              <a:rPr lang="cs-CZ" sz="2400" dirty="0" smtClean="0"/>
              <a:t>Historické centrum Říma ( Koloseum)</a:t>
            </a:r>
          </a:p>
          <a:p>
            <a:r>
              <a:rPr lang="cs-CZ" sz="2400" dirty="0" smtClean="0"/>
              <a:t>Raně křesťanské památky v Ravenně</a:t>
            </a:r>
          </a:p>
          <a:p>
            <a:r>
              <a:rPr lang="cs-CZ" sz="2400" dirty="0" smtClean="0"/>
              <a:t>Dominikánský klášter </a:t>
            </a:r>
            <a:r>
              <a:rPr lang="cs-CZ" sz="2400" dirty="0" err="1" smtClean="0"/>
              <a:t>Santa</a:t>
            </a:r>
            <a:r>
              <a:rPr lang="cs-CZ" sz="2400" dirty="0" smtClean="0"/>
              <a:t> Maria v Miláně s Leonardovou freskou Poslední večeře páně</a:t>
            </a:r>
          </a:p>
          <a:p>
            <a:r>
              <a:rPr lang="cs-CZ" sz="2400" dirty="0" smtClean="0"/>
              <a:t>Benátky</a:t>
            </a:r>
          </a:p>
          <a:p>
            <a:r>
              <a:rPr lang="cs-CZ" sz="2400" dirty="0" err="1" smtClean="0"/>
              <a:t>Aquileia</a:t>
            </a:r>
            <a:endParaRPr lang="cs-CZ" sz="2400" dirty="0" smtClean="0"/>
          </a:p>
          <a:p>
            <a:r>
              <a:rPr lang="cs-CZ" sz="2400" dirty="0" smtClean="0"/>
              <a:t>Pisa- šikmá věž</a:t>
            </a:r>
          </a:p>
          <a:p>
            <a:r>
              <a:rPr lang="cs-CZ" sz="2400" dirty="0" smtClean="0"/>
              <a:t>Dolomity (pohoří)</a:t>
            </a:r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195" name="Picture 3" descr="C:\Users\Jana\Desktop\firenz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3040749" cy="2433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Jana\Desktop\TSH323365_last_supper_davi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2314575"/>
          </a:xfrm>
          <a:prstGeom prst="rect">
            <a:avLst/>
          </a:prstGeom>
          <a:noFill/>
        </p:spPr>
      </p:pic>
      <p:pic>
        <p:nvPicPr>
          <p:cNvPr id="7174" name="Picture 6" descr="C:\Users\Jana\Desktop\2_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8024" cy="3429000"/>
          </a:xfrm>
          <a:prstGeom prst="rect">
            <a:avLst/>
          </a:prstGeom>
          <a:noFill/>
        </p:spPr>
      </p:pic>
      <p:pic>
        <p:nvPicPr>
          <p:cNvPr id="7175" name="Picture 7" descr="C:\Users\Jana\Desktop\fcd23a6327_17849895_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1"/>
            <a:ext cx="4788024" cy="3429000"/>
          </a:xfrm>
          <a:prstGeom prst="rect">
            <a:avLst/>
          </a:prstGeom>
          <a:noFill/>
        </p:spPr>
      </p:pic>
      <p:pic>
        <p:nvPicPr>
          <p:cNvPr id="7176" name="Picture 8" descr="C:\Users\Jana\Desktop\Pis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276872"/>
            <a:ext cx="4355976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0120" y="332656"/>
            <a:ext cx="8183880" cy="1051560"/>
          </a:xfrm>
        </p:spPr>
        <p:txBody>
          <a:bodyPr/>
          <a:lstStyle/>
          <a:p>
            <a:r>
              <a:rPr lang="cs-CZ" u="sng" dirty="0" smtClean="0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hlinkClick r:id="rId2"/>
              </a:rPr>
              <a:t>http://cs.wikipedia.org/wiki/It%C3%A1lie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http://introduction.blog.cz/0903/referat-italie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http://italka.cz/regiony-italie-a-administrativni-cleneni/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http://italie.lmz.cz/obyvatelstvo-italie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schnablova.net</a:t>
            </a:r>
            <a:r>
              <a:rPr lang="cs-CZ" dirty="0" smtClean="0">
                <a:hlinkClick r:id="rId6"/>
              </a:rPr>
              <a:t>/www/</a:t>
            </a:r>
            <a:r>
              <a:rPr lang="cs-CZ" dirty="0" err="1" smtClean="0">
                <a:hlinkClick r:id="rId6"/>
              </a:rPr>
              <a:t>Pamatky</a:t>
            </a:r>
            <a:r>
              <a:rPr lang="cs-CZ" dirty="0" smtClean="0">
                <a:hlinkClick r:id="rId6"/>
              </a:rPr>
              <a:t>%20UNESCO/</a:t>
            </a:r>
            <a:r>
              <a:rPr lang="cs-CZ" dirty="0" err="1" smtClean="0">
                <a:hlinkClick r:id="rId6"/>
              </a:rPr>
              <a:t>Italie.html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http://italie.orbion.cz/stat/pruvodce/pamatky-unesco-1977/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r>
              <a:rPr lang="cs-CZ" sz="7200" b="1" dirty="0" smtClean="0"/>
              <a:t>Děkuji za pozornost!</a:t>
            </a:r>
            <a:endParaRPr lang="cs-CZ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83880" cy="1051560"/>
          </a:xfrm>
        </p:spPr>
        <p:txBody>
          <a:bodyPr/>
          <a:lstStyle/>
          <a:p>
            <a:r>
              <a:rPr lang="cs-CZ" b="1" u="sng" dirty="0" smtClean="0"/>
              <a:t>Obsah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183880" cy="418795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Italský státní znak a vlajka</a:t>
            </a:r>
          </a:p>
          <a:p>
            <a:r>
              <a:rPr lang="cs-CZ" dirty="0" smtClean="0"/>
              <a:t>Základní informace</a:t>
            </a:r>
          </a:p>
          <a:p>
            <a:r>
              <a:rPr lang="cs-CZ" dirty="0" smtClean="0"/>
              <a:t>Geografie </a:t>
            </a:r>
          </a:p>
          <a:p>
            <a:r>
              <a:rPr lang="cs-CZ" dirty="0" smtClean="0"/>
              <a:t>Vodstvo</a:t>
            </a:r>
          </a:p>
          <a:p>
            <a:r>
              <a:rPr lang="cs-CZ" dirty="0" smtClean="0"/>
              <a:t>Podnebí</a:t>
            </a:r>
          </a:p>
          <a:p>
            <a:r>
              <a:rPr lang="cs-CZ" dirty="0" smtClean="0"/>
              <a:t>Administrativní dělení</a:t>
            </a:r>
          </a:p>
          <a:p>
            <a:r>
              <a:rPr lang="cs-CZ" dirty="0" smtClean="0"/>
              <a:t>Obyvatelstvo</a:t>
            </a:r>
          </a:p>
          <a:p>
            <a:r>
              <a:rPr lang="cs-CZ" dirty="0" smtClean="0"/>
              <a:t>Další města</a:t>
            </a:r>
          </a:p>
          <a:p>
            <a:r>
              <a:rPr lang="cs-CZ" dirty="0" smtClean="0"/>
              <a:t>Průmysl</a:t>
            </a:r>
          </a:p>
          <a:p>
            <a:r>
              <a:rPr lang="cs-CZ" dirty="0" smtClean="0"/>
              <a:t>Zemědělství</a:t>
            </a:r>
          </a:p>
          <a:p>
            <a:r>
              <a:rPr lang="cs-CZ" dirty="0" smtClean="0"/>
              <a:t>Známé osobnosti</a:t>
            </a:r>
          </a:p>
          <a:p>
            <a:r>
              <a:rPr lang="cs-CZ" dirty="0" smtClean="0"/>
              <a:t>Firmy a společnosti</a:t>
            </a:r>
          </a:p>
          <a:p>
            <a:r>
              <a:rPr lang="cs-CZ" dirty="0" smtClean="0"/>
              <a:t>Památky UNESCO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47667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83880" cy="1051560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1"/>
                </a:solidFill>
              </a:rPr>
              <a:t>Italský státní znak a vlajka</a:t>
            </a:r>
            <a:endParaRPr lang="cs-CZ" b="1" u="sng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ana\Desktop\Flag_of_Italy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92896"/>
            <a:ext cx="4320480" cy="2878520"/>
          </a:xfrm>
          <a:prstGeom prst="rect">
            <a:avLst/>
          </a:prstGeom>
          <a:noFill/>
        </p:spPr>
      </p:pic>
      <p:pic>
        <p:nvPicPr>
          <p:cNvPr id="1027" name="Picture 3" descr="C:\Users\Jana\Desktop\Emblem_of_Ital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371475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83880" cy="1051560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1"/>
                </a:solidFill>
              </a:rPr>
              <a:t>Základní informace</a:t>
            </a:r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cs-CZ" u="sng" dirty="0" smtClean="0"/>
              <a:t>Hlavní město</a:t>
            </a:r>
            <a:r>
              <a:rPr lang="cs-CZ" dirty="0" smtClean="0"/>
              <a:t>- Řím</a:t>
            </a:r>
          </a:p>
          <a:p>
            <a:r>
              <a:rPr lang="cs-CZ" u="sng" dirty="0" smtClean="0"/>
              <a:t>Rozloha</a:t>
            </a:r>
            <a:r>
              <a:rPr lang="cs-CZ" dirty="0" smtClean="0"/>
              <a:t>-</a:t>
            </a:r>
            <a:r>
              <a:rPr lang="cs-CZ" dirty="0"/>
              <a:t> 301 338 km²</a:t>
            </a:r>
            <a:endParaRPr lang="cs-CZ" dirty="0" smtClean="0"/>
          </a:p>
          <a:p>
            <a:r>
              <a:rPr lang="cs-CZ" u="sng" dirty="0" smtClean="0"/>
              <a:t>Počet</a:t>
            </a:r>
            <a:r>
              <a:rPr lang="cs-CZ" dirty="0" smtClean="0"/>
              <a:t> </a:t>
            </a:r>
            <a:r>
              <a:rPr lang="cs-CZ" u="sng" dirty="0" smtClean="0"/>
              <a:t>obyvatel-</a:t>
            </a:r>
            <a:r>
              <a:rPr lang="cs-CZ" dirty="0"/>
              <a:t> 60 115 </a:t>
            </a:r>
            <a:r>
              <a:rPr lang="cs-CZ" dirty="0" smtClean="0"/>
              <a:t>625 </a:t>
            </a:r>
          </a:p>
          <a:p>
            <a:r>
              <a:rPr lang="cs-CZ" u="sng" dirty="0" smtClean="0"/>
              <a:t>Hustota</a:t>
            </a:r>
            <a:r>
              <a:rPr lang="cs-CZ" dirty="0" smtClean="0"/>
              <a:t> </a:t>
            </a:r>
            <a:r>
              <a:rPr lang="cs-CZ" u="sng" dirty="0" smtClean="0"/>
              <a:t>zalidnění-</a:t>
            </a:r>
            <a:r>
              <a:rPr lang="cs-CZ" dirty="0"/>
              <a:t> 194 ob. / km²</a:t>
            </a:r>
            <a:endParaRPr lang="cs-CZ" dirty="0" smtClean="0"/>
          </a:p>
          <a:p>
            <a:r>
              <a:rPr lang="cs-CZ" u="sng" dirty="0" smtClean="0"/>
              <a:t>Jazyk-</a:t>
            </a:r>
            <a:r>
              <a:rPr lang="cs-CZ" dirty="0"/>
              <a:t> italština</a:t>
            </a:r>
            <a:endParaRPr lang="cs-CZ" dirty="0" smtClean="0"/>
          </a:p>
          <a:p>
            <a:r>
              <a:rPr lang="cs-CZ" u="sng" dirty="0" smtClean="0"/>
              <a:t>Státní</a:t>
            </a:r>
            <a:r>
              <a:rPr lang="cs-CZ" dirty="0" smtClean="0"/>
              <a:t> </a:t>
            </a:r>
            <a:r>
              <a:rPr lang="cs-CZ" u="sng" dirty="0" smtClean="0"/>
              <a:t>zřízení-</a:t>
            </a:r>
            <a:r>
              <a:rPr lang="cs-CZ" dirty="0"/>
              <a:t> parlamentní republika</a:t>
            </a:r>
            <a:endParaRPr lang="cs-CZ" dirty="0" smtClean="0"/>
          </a:p>
          <a:p>
            <a:r>
              <a:rPr lang="cs-CZ" u="sng" dirty="0" smtClean="0"/>
              <a:t>Hlava</a:t>
            </a:r>
            <a:r>
              <a:rPr lang="cs-CZ" dirty="0" smtClean="0"/>
              <a:t> </a:t>
            </a:r>
            <a:r>
              <a:rPr lang="cs-CZ" u="sng" dirty="0" smtClean="0"/>
              <a:t>státu-</a:t>
            </a:r>
            <a:r>
              <a:rPr lang="cs-CZ" dirty="0" smtClean="0"/>
              <a:t>prezident</a:t>
            </a:r>
          </a:p>
          <a:p>
            <a:r>
              <a:rPr lang="cs-CZ" u="sng" dirty="0" smtClean="0"/>
              <a:t>Člen</a:t>
            </a:r>
            <a:r>
              <a:rPr lang="cs-CZ" dirty="0" smtClean="0"/>
              <a:t> </a:t>
            </a:r>
            <a:r>
              <a:rPr lang="cs-CZ" u="sng" dirty="0" smtClean="0"/>
              <a:t>EU</a:t>
            </a:r>
            <a:r>
              <a:rPr lang="cs-CZ" dirty="0" smtClean="0"/>
              <a:t>(1952)-zakládající stát</a:t>
            </a:r>
          </a:p>
          <a:p>
            <a:r>
              <a:rPr lang="cs-CZ" u="sng" dirty="0" smtClean="0"/>
              <a:t>Měna-euro</a:t>
            </a:r>
            <a:r>
              <a:rPr lang="cs-CZ" dirty="0" smtClean="0"/>
              <a:t>, švýcarský frank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3384376" cy="691520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1"/>
                </a:solidFill>
              </a:rPr>
              <a:t>Geografie</a:t>
            </a:r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1412776"/>
            <a:ext cx="3931920" cy="43891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Itálie  leží v Jižní</a:t>
            </a:r>
            <a:r>
              <a:rPr lang="cs-CZ" dirty="0"/>
              <a:t> Evropě na 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Apeninském poloostrově</a:t>
            </a:r>
          </a:p>
          <a:p>
            <a:r>
              <a:rPr lang="cs-CZ" dirty="0" smtClean="0"/>
              <a:t>Uvnitř </a:t>
            </a:r>
            <a:r>
              <a:rPr lang="cs-CZ" dirty="0"/>
              <a:t>Itálie leží dva městské </a:t>
            </a:r>
            <a:r>
              <a:rPr lang="cs-CZ" dirty="0" smtClean="0"/>
              <a:t>státy</a:t>
            </a:r>
            <a:r>
              <a:rPr lang="cs-CZ" dirty="0"/>
              <a:t>: Vatikán </a:t>
            </a:r>
            <a:r>
              <a:rPr lang="cs-CZ" dirty="0" smtClean="0"/>
              <a:t>a</a:t>
            </a:r>
            <a:r>
              <a:rPr lang="cs-CZ" dirty="0"/>
              <a:t> San Marino </a:t>
            </a:r>
          </a:p>
          <a:p>
            <a:r>
              <a:rPr lang="cs-CZ" dirty="0" smtClean="0"/>
              <a:t> K </a:t>
            </a:r>
            <a:r>
              <a:rPr lang="cs-CZ" dirty="0"/>
              <a:t>Itálii patří dva velké ostrovy ve Středozemním </a:t>
            </a:r>
            <a:r>
              <a:rPr lang="cs-CZ" dirty="0" smtClean="0"/>
              <a:t>moři:Sardinie</a:t>
            </a:r>
            <a:r>
              <a:rPr lang="cs-CZ" dirty="0"/>
              <a:t> a </a:t>
            </a:r>
            <a:r>
              <a:rPr lang="cs-CZ" dirty="0" smtClean="0"/>
              <a:t>Sicílie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C:\Users\Jana\Desktop\800px-EU_location_I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00808"/>
            <a:ext cx="4320480" cy="3645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183880" cy="763528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1"/>
                </a:solidFill>
              </a:rPr>
              <a:t>Povrch</a:t>
            </a:r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183880" cy="4187952"/>
          </a:xfrm>
        </p:spPr>
        <p:txBody>
          <a:bodyPr/>
          <a:lstStyle/>
          <a:p>
            <a:r>
              <a:rPr lang="cs-CZ" dirty="0"/>
              <a:t>Povrch převážně </a:t>
            </a:r>
            <a:r>
              <a:rPr lang="cs-CZ" dirty="0" smtClean="0"/>
              <a:t>hornatý</a:t>
            </a:r>
          </a:p>
          <a:p>
            <a:r>
              <a:rPr lang="cs-CZ" dirty="0" smtClean="0"/>
              <a:t>Západní </a:t>
            </a:r>
            <a:r>
              <a:rPr lang="cs-CZ" dirty="0"/>
              <a:t>a Východní </a:t>
            </a:r>
            <a:r>
              <a:rPr lang="cs-CZ" dirty="0" smtClean="0"/>
              <a:t>Alpy </a:t>
            </a:r>
            <a:r>
              <a:rPr lang="cs-CZ" dirty="0"/>
              <a:t>včetně nejvyšší hory </a:t>
            </a:r>
            <a:r>
              <a:rPr lang="cs-CZ" dirty="0" err="1"/>
              <a:t>Mont</a:t>
            </a:r>
            <a:r>
              <a:rPr lang="cs-CZ" dirty="0"/>
              <a:t> </a:t>
            </a:r>
            <a:r>
              <a:rPr lang="cs-CZ" dirty="0" err="1"/>
              <a:t>Blanc</a:t>
            </a:r>
            <a:r>
              <a:rPr lang="cs-CZ" dirty="0"/>
              <a:t> </a:t>
            </a:r>
            <a:r>
              <a:rPr lang="cs-CZ" dirty="0" smtClean="0"/>
              <a:t>(4807 </a:t>
            </a:r>
            <a:r>
              <a:rPr lang="cs-CZ" dirty="0"/>
              <a:t>m n. m</a:t>
            </a:r>
            <a:r>
              <a:rPr lang="cs-CZ" dirty="0" smtClean="0"/>
              <a:t>.)</a:t>
            </a:r>
          </a:p>
          <a:p>
            <a:r>
              <a:rPr lang="cs-CZ" dirty="0" smtClean="0"/>
              <a:t>Pohoří Apeniny</a:t>
            </a:r>
            <a:endParaRPr lang="cs-CZ" dirty="0"/>
          </a:p>
        </p:txBody>
      </p:sp>
      <p:pic>
        <p:nvPicPr>
          <p:cNvPr id="1026" name="Picture 2" descr="C:\Users\Jana\Desktop\gransasso_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996952"/>
            <a:ext cx="5040560" cy="3239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994122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1"/>
                </a:solidFill>
              </a:rPr>
              <a:t>Vodstvo</a:t>
            </a:r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cs-CZ" dirty="0"/>
              <a:t>Pobřeží je na západě členité se zálivy, na východě </a:t>
            </a:r>
            <a:r>
              <a:rPr lang="cs-CZ" dirty="0" smtClean="0"/>
              <a:t>ploché</a:t>
            </a:r>
          </a:p>
          <a:p>
            <a:r>
              <a:rPr lang="cs-CZ" dirty="0"/>
              <a:t>2,04 </a:t>
            </a:r>
            <a:r>
              <a:rPr lang="cs-CZ" dirty="0" smtClean="0"/>
              <a:t>% (z rozlohy Itálie) </a:t>
            </a:r>
            <a:r>
              <a:rPr lang="cs-CZ" dirty="0"/>
              <a:t>vodní </a:t>
            </a:r>
            <a:r>
              <a:rPr lang="cs-CZ" dirty="0" smtClean="0"/>
              <a:t>plochy</a:t>
            </a:r>
          </a:p>
          <a:p>
            <a:r>
              <a:rPr lang="cs-CZ" dirty="0" smtClean="0"/>
              <a:t>Řeky- Pád, Tibera</a:t>
            </a:r>
          </a:p>
          <a:p>
            <a:endParaRPr lang="cs-CZ" dirty="0"/>
          </a:p>
        </p:txBody>
      </p:sp>
      <p:pic>
        <p:nvPicPr>
          <p:cNvPr id="4098" name="Picture 2" descr="C:\Users\Jana\Desktop\pad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3863" y="3717032"/>
            <a:ext cx="4151923" cy="2817047"/>
          </a:xfrm>
          <a:prstGeom prst="rect">
            <a:avLst/>
          </a:prstGeom>
          <a:noFill/>
        </p:spPr>
      </p:pic>
      <p:pic>
        <p:nvPicPr>
          <p:cNvPr id="4099" name="Picture 3" descr="C:\Users\Jana\Desktop\c2ff09bb2a_74707835_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56537"/>
            <a:ext cx="3960440" cy="2733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na\Desktop\podneb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1760" y="404665"/>
            <a:ext cx="4034695" cy="223224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3960440" cy="980728"/>
          </a:xfrm>
        </p:spPr>
        <p:txBody>
          <a:bodyPr>
            <a:normAutofit/>
          </a:bodyPr>
          <a:lstStyle/>
          <a:p>
            <a:r>
              <a:rPr lang="cs-CZ" sz="5400" b="1" u="sng" dirty="0" smtClean="0">
                <a:solidFill>
                  <a:schemeClr val="tx1"/>
                </a:solidFill>
              </a:rPr>
              <a:t>Podnebí</a:t>
            </a:r>
            <a:endParaRPr lang="cs-CZ" sz="54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3240360"/>
          </a:xfrm>
        </p:spPr>
        <p:txBody>
          <a:bodyPr/>
          <a:lstStyle/>
          <a:p>
            <a:r>
              <a:rPr lang="cs-CZ" dirty="0"/>
              <a:t>Alpy leží v mírném pásu </a:t>
            </a:r>
            <a:endParaRPr lang="cs-CZ" dirty="0" smtClean="0"/>
          </a:p>
          <a:p>
            <a:r>
              <a:rPr lang="cs-CZ" dirty="0" smtClean="0"/>
              <a:t>Pádská </a:t>
            </a:r>
            <a:r>
              <a:rPr lang="cs-CZ" dirty="0"/>
              <a:t>nížina má chladný vnitrozemský </a:t>
            </a:r>
            <a:r>
              <a:rPr lang="cs-CZ" dirty="0" smtClean="0"/>
              <a:t>charakter</a:t>
            </a:r>
          </a:p>
          <a:p>
            <a:r>
              <a:rPr lang="cs-CZ" dirty="0" smtClean="0"/>
              <a:t>Zbytek </a:t>
            </a:r>
            <a:r>
              <a:rPr lang="cs-CZ" dirty="0"/>
              <a:t>území leží v subtropickém středomořském pásu s typickým horkým suchým létem a mírnou zimou bohatou na srážky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4320480" cy="1512168"/>
          </a:xfrm>
        </p:spPr>
        <p:txBody>
          <a:bodyPr>
            <a:normAutofit/>
          </a:bodyPr>
          <a:lstStyle/>
          <a:p>
            <a:pPr algn="ctr"/>
            <a:r>
              <a:rPr lang="cs-CZ" sz="3600" u="sng" dirty="0" smtClean="0">
                <a:solidFill>
                  <a:schemeClr val="tx1"/>
                </a:solidFill>
              </a:rPr>
              <a:t>Administrativní</a:t>
            </a:r>
            <a:r>
              <a:rPr lang="cs-CZ" sz="3600" dirty="0" smtClean="0"/>
              <a:t> </a:t>
            </a:r>
            <a:r>
              <a:rPr lang="cs-CZ" sz="3600" u="sng" dirty="0" smtClean="0">
                <a:solidFill>
                  <a:schemeClr val="tx1"/>
                </a:solidFill>
              </a:rPr>
              <a:t>dělení</a:t>
            </a:r>
            <a:endParaRPr lang="cs-CZ" sz="3600" u="sng" dirty="0">
              <a:solidFill>
                <a:schemeClr val="tx1"/>
              </a:solidFill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2"/>
          </p:nvPr>
        </p:nvSpPr>
        <p:spPr>
          <a:xfrm>
            <a:off x="971600" y="2564904"/>
            <a:ext cx="3008313" cy="2952328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20 krajů, </a:t>
            </a:r>
            <a:r>
              <a:rPr lang="cs-CZ" sz="2800" dirty="0"/>
              <a:t>z nichž 5 </a:t>
            </a:r>
            <a:r>
              <a:rPr lang="cs-CZ" sz="2800" dirty="0" smtClean="0"/>
              <a:t>autonomních  </a:t>
            </a:r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Tyto </a:t>
            </a:r>
            <a:r>
              <a:rPr lang="cs-CZ" sz="2800" dirty="0"/>
              <a:t>velké oblastní regiony se pak dělí na menší </a:t>
            </a:r>
            <a:r>
              <a:rPr lang="cs-CZ" sz="2800" dirty="0" smtClean="0"/>
              <a:t>provincie</a:t>
            </a:r>
            <a:r>
              <a:rPr lang="cs-CZ" sz="2800" dirty="0"/>
              <a:t> </a:t>
            </a:r>
            <a:r>
              <a:rPr lang="cs-CZ" sz="2800" dirty="0" smtClean="0"/>
              <a:t>( asi 109)</a:t>
            </a:r>
            <a:endParaRPr lang="cs-CZ" sz="2800" dirty="0"/>
          </a:p>
        </p:txBody>
      </p:sp>
      <p:pic>
        <p:nvPicPr>
          <p:cNvPr id="5" name="Picture 3" descr="C:\Users\Jana\Desktop\italske_regi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0767" y="332656"/>
            <a:ext cx="4423233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387</TotalTime>
  <Words>218</Words>
  <Application>Microsoft Office PowerPoint</Application>
  <PresentationFormat>Předvádění na obrazovce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Aspekt</vt:lpstr>
      <vt:lpstr>Itálie</vt:lpstr>
      <vt:lpstr>Obsah</vt:lpstr>
      <vt:lpstr>Italský státní znak a vlajka</vt:lpstr>
      <vt:lpstr>Základní informace</vt:lpstr>
      <vt:lpstr>Geografie</vt:lpstr>
      <vt:lpstr>Povrch</vt:lpstr>
      <vt:lpstr>Vodstvo</vt:lpstr>
      <vt:lpstr>Podnebí</vt:lpstr>
      <vt:lpstr>Administrativní dělení</vt:lpstr>
      <vt:lpstr>Obyvatelstvo</vt:lpstr>
      <vt:lpstr>Další města</vt:lpstr>
      <vt:lpstr>Průmysl</vt:lpstr>
      <vt:lpstr>Zemědělství</vt:lpstr>
      <vt:lpstr>Známé osobnosti</vt:lpstr>
      <vt:lpstr>Firmy a společnosti</vt:lpstr>
      <vt:lpstr>Památky UNESCO</vt:lpstr>
      <vt:lpstr>Snímek 17</vt:lpstr>
      <vt:lpstr>Zdroje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Itálie</dc:title>
  <dc:creator>Jana</dc:creator>
  <cp:lastModifiedBy>Jana</cp:lastModifiedBy>
  <cp:revision>100</cp:revision>
  <dcterms:created xsi:type="dcterms:W3CDTF">2013-01-09T18:01:41Z</dcterms:created>
  <dcterms:modified xsi:type="dcterms:W3CDTF">2013-01-14T19:56:40Z</dcterms:modified>
</cp:coreProperties>
</file>